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83" r:id="rId3"/>
    <p:sldId id="257" r:id="rId4"/>
    <p:sldId id="262" r:id="rId5"/>
    <p:sldId id="268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E"/>
    <a:srgbClr val="3A7299"/>
    <a:srgbClr val="FFFFFF"/>
    <a:srgbClr val="244B6B"/>
    <a:srgbClr val="4A6B94"/>
    <a:srgbClr val="0071BC"/>
    <a:srgbClr val="453C34"/>
    <a:srgbClr val="0E296B"/>
    <a:srgbClr val="132612"/>
    <a:srgbClr val="4C6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/>
    <p:restoredTop sz="94684"/>
  </p:normalViewPr>
  <p:slideViewPr>
    <p:cSldViewPr snapToGrid="0" snapToObjects="1">
      <p:cViewPr varScale="1">
        <p:scale>
          <a:sx n="111" d="100"/>
          <a:sy n="111" d="100"/>
        </p:scale>
        <p:origin x="12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7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0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9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5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2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0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1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2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3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32AD0-33F4-7942-B35E-B14387C7F22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755D6-0B4A-DD42-AAD0-979616E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7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04E0882-F624-48A4-8964-E81B0E9C33B9}"/>
              </a:ext>
            </a:extLst>
          </p:cNvPr>
          <p:cNvGrpSpPr/>
          <p:nvPr/>
        </p:nvGrpSpPr>
        <p:grpSpPr>
          <a:xfrm>
            <a:off x="2039287" y="378437"/>
            <a:ext cx="5065426" cy="6101125"/>
            <a:chOff x="2039287" y="255016"/>
            <a:chExt cx="5065426" cy="6101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E31B01-9B4A-44EC-995F-89B2E4BC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1028" y="1769807"/>
              <a:ext cx="3821944" cy="3657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3BAC92-8CFD-4D76-B330-465C72C11EDE}"/>
                </a:ext>
              </a:extLst>
            </p:cNvPr>
            <p:cNvSpPr txBox="1"/>
            <p:nvPr/>
          </p:nvSpPr>
          <p:spPr>
            <a:xfrm>
              <a:off x="2039287" y="255016"/>
              <a:ext cx="506542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ln w="15875">
                    <a:solidFill>
                      <a:schemeClr val="tx1"/>
                    </a:solidFill>
                  </a:ln>
                  <a:solidFill>
                    <a:srgbClr val="0071BC"/>
                  </a:solidFill>
                </a:rPr>
                <a:t>An Invitation to Attend</a:t>
              </a:r>
            </a:p>
            <a:p>
              <a:pPr algn="ctr"/>
              <a:r>
                <a:rPr lang="en-US" sz="4000" b="1" dirty="0">
                  <a:ln w="15875">
                    <a:solidFill>
                      <a:schemeClr val="tx1"/>
                    </a:solidFill>
                  </a:ln>
                  <a:solidFill>
                    <a:srgbClr val="0071BC"/>
                  </a:solidFill>
                </a:rPr>
                <a:t>54</a:t>
              </a:r>
              <a:r>
                <a:rPr lang="en-US" sz="4000" b="1" baseline="30000" dirty="0">
                  <a:ln w="15875">
                    <a:solidFill>
                      <a:schemeClr val="tx1"/>
                    </a:solidFill>
                  </a:ln>
                  <a:solidFill>
                    <a:srgbClr val="0071BC"/>
                  </a:solidFill>
                </a:rPr>
                <a:t>th</a:t>
              </a:r>
              <a:r>
                <a:rPr lang="en-US" sz="4000" b="1" dirty="0">
                  <a:ln w="15875">
                    <a:solidFill>
                      <a:schemeClr val="tx1"/>
                    </a:solidFill>
                  </a:ln>
                  <a:solidFill>
                    <a:srgbClr val="0071BC"/>
                  </a:solidFill>
                </a:rPr>
                <a:t> Annual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F6D3C-CEAC-4291-9608-463C7EC4F565}"/>
                </a:ext>
              </a:extLst>
            </p:cNvPr>
            <p:cNvSpPr txBox="1"/>
            <p:nvPr/>
          </p:nvSpPr>
          <p:spPr>
            <a:xfrm>
              <a:off x="3272574" y="5648255"/>
              <a:ext cx="25988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0071BE"/>
                  </a:solidFill>
                </a:rPr>
                <a:t>Conference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51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Friday, July 22: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5" y="2438400"/>
            <a:ext cx="4105276" cy="4054473"/>
          </a:xfrm>
        </p:spPr>
        <p:txBody>
          <a:bodyPr>
            <a:noAutofit/>
          </a:bodyPr>
          <a:lstStyle/>
          <a:p>
            <a:r>
              <a:rPr lang="en-US" dirty="0"/>
              <a:t>Friday Morning: 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Dish Bowl</a:t>
            </a:r>
          </a:p>
          <a:p>
            <a:pPr marL="688975" lvl="1" indent="0">
              <a:buNone/>
            </a:pPr>
            <a:r>
              <a:rPr lang="en-US" sz="2000" dirty="0"/>
              <a:t>Bring your portable microwave dish system for show-and-tell! </a:t>
            </a:r>
          </a:p>
          <a:p>
            <a:pPr marL="688975" lvl="1" indent="0">
              <a:buNone/>
            </a:pPr>
            <a:r>
              <a:rPr lang="en-US" sz="2000" dirty="0"/>
              <a:t>Owners will have the opportunity to provide show-and-tell to conference attendees. </a:t>
            </a:r>
          </a:p>
          <a:p>
            <a:pPr marL="688975" lvl="1" indent="0">
              <a:buNone/>
            </a:pPr>
            <a:r>
              <a:rPr lang="en-US" sz="2000" dirty="0"/>
              <a:t>Learn how they've solved problems and integrated their systems.  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E24D1-CD18-48F7-B2E1-47F1DF276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522" y="25146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45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Friday, July 22: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5" y="2438400"/>
            <a:ext cx="4380580" cy="4054473"/>
          </a:xfrm>
        </p:spPr>
        <p:txBody>
          <a:bodyPr>
            <a:noAutofit/>
          </a:bodyPr>
          <a:lstStyle/>
          <a:p>
            <a:r>
              <a:rPr lang="en-US" dirty="0"/>
              <a:t>Friday Afternoon: </a:t>
            </a:r>
          </a:p>
          <a:p>
            <a:pPr marL="688975"/>
            <a:r>
              <a:rPr lang="en-US" sz="2400" dirty="0">
                <a:solidFill>
                  <a:srgbClr val="0071BE"/>
                </a:solidFill>
              </a:rPr>
              <a:t>Luncheon</a:t>
            </a:r>
          </a:p>
          <a:p>
            <a:pPr marL="688975"/>
            <a:r>
              <a:rPr lang="en-US" sz="2400" dirty="0">
                <a:solidFill>
                  <a:srgbClr val="0071BE"/>
                </a:solidFill>
              </a:rPr>
              <a:t>State-of-the-Art Technical </a:t>
            </a:r>
            <a:br>
              <a:rPr lang="en-US" sz="2400" dirty="0">
                <a:solidFill>
                  <a:srgbClr val="0071BE"/>
                </a:solidFill>
              </a:rPr>
            </a:br>
            <a:r>
              <a:rPr lang="en-US" sz="2400" dirty="0">
                <a:solidFill>
                  <a:srgbClr val="0071BE"/>
                </a:solidFill>
              </a:rPr>
              <a:t>Presentations</a:t>
            </a:r>
          </a:p>
          <a:p>
            <a:pPr marL="688975" lvl="1" indent="0">
              <a:buNone/>
            </a:pPr>
            <a:r>
              <a:rPr lang="en-US" sz="2000" dirty="0"/>
              <a:t>  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24C99-7C10-4065-B21C-7F18A558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458" y="2792361"/>
            <a:ext cx="4155948" cy="394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2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Friday, July 22: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4" y="2438400"/>
            <a:ext cx="8952579" cy="4054473"/>
          </a:xfrm>
        </p:spPr>
        <p:txBody>
          <a:bodyPr>
            <a:noAutofit/>
          </a:bodyPr>
          <a:lstStyle/>
          <a:p>
            <a:r>
              <a:rPr lang="en-US" dirty="0"/>
              <a:t>Friday Evening: </a:t>
            </a:r>
          </a:p>
          <a:p>
            <a:pPr marL="688975"/>
            <a:r>
              <a:rPr lang="en-US" sz="2400" dirty="0">
                <a:solidFill>
                  <a:srgbClr val="0071BE"/>
                </a:solidFill>
              </a:rPr>
              <a:t>VHF/UHF/Microwave </a:t>
            </a:r>
            <a:r>
              <a:rPr lang="en-US" sz="2400" dirty="0" err="1">
                <a:solidFill>
                  <a:srgbClr val="0071BE"/>
                </a:solidFill>
              </a:rPr>
              <a:t>Swapfest</a:t>
            </a:r>
            <a:endParaRPr lang="en-US" sz="2400" dirty="0">
              <a:solidFill>
                <a:srgbClr val="0071BE"/>
              </a:solidFill>
            </a:endParaRPr>
          </a:p>
          <a:p>
            <a:pPr marL="688975" indent="0">
              <a:buNone/>
            </a:pPr>
            <a:r>
              <a:rPr lang="en-US" sz="2000" dirty="0"/>
              <a:t>Bring your excess equipment to sell or trade on Friday night. </a:t>
            </a:r>
          </a:p>
          <a:p>
            <a:pPr marL="688975"/>
            <a:r>
              <a:rPr lang="en-US" sz="2400" dirty="0">
                <a:solidFill>
                  <a:srgbClr val="0071BE"/>
                </a:solidFill>
              </a:rPr>
              <a:t>Hospitality Suite</a:t>
            </a:r>
          </a:p>
          <a:p>
            <a:pPr marL="688975" indent="0">
              <a:buNone/>
            </a:pPr>
            <a:r>
              <a:rPr lang="en-US" sz="2000" dirty="0"/>
              <a:t>The Hospitality Suite allows for conversations and networking to continue into the late hours without worrying about disturbing the neighbors!  A favorite among attendees!  </a:t>
            </a:r>
            <a:endParaRPr lang="en-US" sz="2000" dirty="0">
              <a:solidFill>
                <a:schemeClr val="accent1"/>
              </a:solidFill>
            </a:endParaRPr>
          </a:p>
          <a:p>
            <a:pPr marL="688975" lvl="1" indent="0">
              <a:buNone/>
            </a:pPr>
            <a:r>
              <a:rPr lang="en-US" sz="2000" dirty="0"/>
              <a:t>  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8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Saturday, July 23: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4" y="2438400"/>
            <a:ext cx="8293819" cy="4054473"/>
          </a:xfrm>
        </p:spPr>
        <p:txBody>
          <a:bodyPr>
            <a:noAutofit/>
          </a:bodyPr>
          <a:lstStyle/>
          <a:p>
            <a:r>
              <a:rPr lang="en-US" dirty="0"/>
              <a:t>Saturday Morning : 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Technical Presentations (Track 1)</a:t>
            </a:r>
          </a:p>
          <a:p>
            <a:pPr marL="688975" lvl="1" indent="0">
              <a:buNone/>
            </a:pPr>
            <a:r>
              <a:rPr lang="en-US" sz="2000" dirty="0"/>
              <a:t>A continuation of the state-of-the-art technical talks from Friday afternoon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VHF 101 (Track 2)</a:t>
            </a:r>
          </a:p>
          <a:p>
            <a:pPr marL="688975" lvl="1" indent="0">
              <a:buNone/>
            </a:pPr>
            <a:r>
              <a:rPr lang="en-US" sz="2000" dirty="0"/>
              <a:t>Oriented to new-comers to the VHF+ world.  Provides a first look at weak-signal VHF+ operations. Includes a </a:t>
            </a:r>
            <a:r>
              <a:rPr lang="en-US" sz="2000" i="1" dirty="0">
                <a:solidFill>
                  <a:srgbClr val="0071BE"/>
                </a:solidFill>
              </a:rPr>
              <a:t>build-a-thon</a:t>
            </a:r>
            <a:r>
              <a:rPr lang="en-US" sz="2000" dirty="0"/>
              <a:t> to build and test your own 432 MHz </a:t>
            </a:r>
            <a:r>
              <a:rPr lang="en-US" sz="2000" dirty="0" err="1"/>
              <a:t>yagi</a:t>
            </a:r>
            <a:r>
              <a:rPr lang="en-US" sz="2000" dirty="0"/>
              <a:t> antenna to help you started with VHF weak-signal operating.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6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Saturday, July 23: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4" y="2438400"/>
            <a:ext cx="8293819" cy="4054473"/>
          </a:xfrm>
        </p:spPr>
        <p:txBody>
          <a:bodyPr>
            <a:noAutofit/>
          </a:bodyPr>
          <a:lstStyle/>
          <a:p>
            <a:r>
              <a:rPr lang="en-US" dirty="0"/>
              <a:t>Saturday Afternoon: 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Luncheon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Technical Presentations (Track 1)</a:t>
            </a:r>
          </a:p>
          <a:p>
            <a:pPr marL="688975" lvl="1" indent="0">
              <a:buNone/>
            </a:pPr>
            <a:r>
              <a:rPr lang="en-US" sz="2000" dirty="0"/>
              <a:t>A continuation of the state-of-the-art technical talks from the morning session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Microwaves 101 (Track 2)</a:t>
            </a:r>
          </a:p>
          <a:p>
            <a:pPr marL="688975" lvl="1" indent="0">
              <a:buNone/>
            </a:pPr>
            <a:r>
              <a:rPr lang="en-US" sz="2000" dirty="0"/>
              <a:t>Provides an introduction to Microwave operating. Topics discussed include: the equipment needed to operate at microwave frequencies, the skills necessary to effectively operate a microwave station, microwave propagation, and operating activities available on the microwave bands.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4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Saturday, July 23: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4" y="2438400"/>
            <a:ext cx="4046283" cy="4054473"/>
          </a:xfrm>
        </p:spPr>
        <p:txBody>
          <a:bodyPr>
            <a:noAutofit/>
          </a:bodyPr>
          <a:lstStyle/>
          <a:p>
            <a:r>
              <a:rPr lang="en-US" dirty="0"/>
              <a:t>Saturday Evening: 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Banquet</a:t>
            </a:r>
          </a:p>
          <a:p>
            <a:pPr marL="688975" lvl="1" indent="0">
              <a:buNone/>
            </a:pPr>
            <a:r>
              <a:rPr lang="en-US" sz="2000" dirty="0"/>
              <a:t>Bring your entire family and come and join us for an evening of socializing and dining that features award presentations, a banquet speaker, and prize table giveaways!</a:t>
            </a:r>
          </a:p>
          <a:p>
            <a:pPr marL="688975" lvl="1" indent="-227013"/>
            <a:r>
              <a:rPr lang="en-US" dirty="0">
                <a:solidFill>
                  <a:srgbClr val="0071BE"/>
                </a:solidFill>
              </a:rPr>
              <a:t>Hospitality Suite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A47779-F9DB-406C-B407-B40D71F6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949" y="2803527"/>
            <a:ext cx="4206428" cy="31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9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For More Information…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84" y="2418735"/>
            <a:ext cx="8067678" cy="413971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1BE"/>
                </a:solidFill>
              </a:rPr>
              <a:t>Conference Website: </a:t>
            </a:r>
            <a:r>
              <a:rPr lang="en-US" dirty="0">
                <a:solidFill>
                  <a:srgbClr val="C00000"/>
                </a:solidFill>
              </a:rPr>
              <a:t>2022.csvhfs.org</a:t>
            </a:r>
          </a:p>
          <a:p>
            <a:pPr lvl="1"/>
            <a:r>
              <a:rPr lang="en-US" dirty="0"/>
              <a:t>Conference registration</a:t>
            </a:r>
          </a:p>
          <a:p>
            <a:pPr lvl="1"/>
            <a:r>
              <a:rPr lang="en-US" dirty="0"/>
              <a:t>Hotel accommodations and reservations</a:t>
            </a:r>
          </a:p>
          <a:p>
            <a:pPr lvl="1"/>
            <a:r>
              <a:rPr lang="en-US" dirty="0"/>
              <a:t>Family program registration</a:t>
            </a:r>
          </a:p>
          <a:p>
            <a:pPr lvl="1"/>
            <a:r>
              <a:rPr lang="en-US" dirty="0"/>
              <a:t>Food and banquet sign-up</a:t>
            </a:r>
          </a:p>
          <a:p>
            <a:pPr lvl="1"/>
            <a:r>
              <a:rPr lang="en-US" dirty="0"/>
              <a:t>Conference activities listing and technical program syllabus</a:t>
            </a:r>
          </a:p>
          <a:p>
            <a:pPr lvl="1"/>
            <a:r>
              <a:rPr lang="en-US" dirty="0"/>
              <a:t>And much more!...</a:t>
            </a:r>
          </a:p>
          <a:p>
            <a:r>
              <a:rPr lang="en-US" dirty="0">
                <a:solidFill>
                  <a:srgbClr val="0071BE"/>
                </a:solidFill>
              </a:rPr>
              <a:t>Central States VHF Society Website: </a:t>
            </a:r>
            <a:r>
              <a:rPr lang="en-US" dirty="0">
                <a:solidFill>
                  <a:srgbClr val="C00000"/>
                </a:solidFill>
              </a:rPr>
              <a:t>csvhfs.org</a:t>
            </a:r>
            <a:endParaRPr lang="en-US" dirty="0">
              <a:solidFill>
                <a:srgbClr val="0071B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08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About the CSVHFS…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3" y="2438400"/>
            <a:ext cx="8913251" cy="4277032"/>
          </a:xfrm>
        </p:spPr>
        <p:txBody>
          <a:bodyPr>
            <a:noAutofit/>
          </a:bodyPr>
          <a:lstStyle/>
          <a:p>
            <a:r>
              <a:rPr lang="en-US" sz="2000" dirty="0"/>
              <a:t>The CSVHFS was begun in the mid-1960s to foster amateur radio operation on the bands above 50 </a:t>
            </a:r>
            <a:r>
              <a:rPr lang="en-US" sz="2000" dirty="0" err="1"/>
              <a:t>MHz.</a:t>
            </a:r>
            <a:r>
              <a:rPr lang="en-US" sz="2000" dirty="0"/>
              <a:t> </a:t>
            </a:r>
          </a:p>
          <a:p>
            <a:r>
              <a:rPr lang="en-US" sz="2000" dirty="0"/>
              <a:t>Membership currently numbers about 300. Although most of our members are from the Midwest, we also have members from across the US, Canada, and several foreign countries.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The CSVHFS holds a Technical Conference once a year. </a:t>
            </a:r>
          </a:p>
          <a:p>
            <a:r>
              <a:rPr lang="en-US" sz="2000" dirty="0"/>
              <a:t>The goal of the conference is to raise the technical level of Amateurs by providing a forum to:</a:t>
            </a:r>
          </a:p>
          <a:p>
            <a:pPr lvl="1"/>
            <a:r>
              <a:rPr lang="en-US" sz="2000" dirty="0"/>
              <a:t>present technical papers relating to VHF, UHF, and the microwaves</a:t>
            </a:r>
          </a:p>
          <a:p>
            <a:pPr lvl="1"/>
            <a:r>
              <a:rPr lang="en-US" sz="2000" dirty="0"/>
              <a:t>provide a focal point for the discussion of operating practices and procedures on these bands</a:t>
            </a:r>
          </a:p>
          <a:p>
            <a:pPr lvl="1"/>
            <a:r>
              <a:rPr lang="en-US" sz="2000" dirty="0"/>
              <a:t>encourage the exploration and use of modes such as EME, MS, FAI, E-skip and others above 50 MHz</a:t>
            </a:r>
            <a:endParaRPr lang="en-US" sz="2000" dirty="0">
              <a:solidFill>
                <a:srgbClr val="0071B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14EC00-8338-9A40-9415-5792B9A8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FEA26B-7B4D-3740-B71D-EAFEA3201021}"/>
              </a:ext>
            </a:extLst>
          </p:cNvPr>
          <p:cNvSpPr txBox="1"/>
          <p:nvPr/>
        </p:nvSpPr>
        <p:spPr>
          <a:xfrm>
            <a:off x="1698985" y="98227"/>
            <a:ext cx="6771084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1BE"/>
                </a:solidFill>
                <a:latin typeface="Calibri" panose="020F0502020204030204" pitchFamily="34" charset="0"/>
                <a:ea typeface="Brush Script MT" panose="03060802040406070304" pitchFamily="66" charset="-122"/>
                <a:cs typeface="Calibri" panose="020F0502020204030204" pitchFamily="34" charset="0"/>
              </a:rPr>
              <a:t>La Crosse, Wisconsin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E89C9-8418-EA48-BFB5-FF95290DE082}"/>
              </a:ext>
            </a:extLst>
          </p:cNvPr>
          <p:cNvSpPr txBox="1"/>
          <p:nvPr/>
        </p:nvSpPr>
        <p:spPr>
          <a:xfrm>
            <a:off x="3115077" y="937100"/>
            <a:ext cx="3938899" cy="76944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1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21-23,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4D7D9-D3F2-D645-A5C4-05797C71BF02}"/>
              </a:ext>
            </a:extLst>
          </p:cNvPr>
          <p:cNvSpPr txBox="1"/>
          <p:nvPr/>
        </p:nvSpPr>
        <p:spPr>
          <a:xfrm>
            <a:off x="8157105" y="6184700"/>
            <a:ext cx="842962" cy="575073"/>
          </a:xfrm>
          <a:prstGeom prst="rect">
            <a:avLst/>
          </a:prstGeom>
          <a:solidFill>
            <a:srgbClr val="514E4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0400DF5-EC15-F448-8C99-A05625E7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28" y="335220"/>
            <a:ext cx="1814513" cy="13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3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9217FB8-11AF-E940-BC42-DB0DED9AE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146951"/>
            <a:ext cx="7829550" cy="4564097"/>
          </a:xfrm>
          <a:prstGeom prst="rect">
            <a:avLst/>
          </a:prstGeom>
          <a:noFill/>
          <a:ln w="13335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5A161-6302-8A42-BEAC-983C3D9AA97E}"/>
              </a:ext>
            </a:extLst>
          </p:cNvPr>
          <p:cNvSpPr txBox="1"/>
          <p:nvPr/>
        </p:nvSpPr>
        <p:spPr>
          <a:xfrm>
            <a:off x="657225" y="6000750"/>
            <a:ext cx="5429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Radisson Hotel La Crosse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200 2</a:t>
            </a:r>
            <a:r>
              <a:rPr lang="en-US" sz="2000" baseline="30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Street South,  La Crosse, WI 54601</a:t>
            </a:r>
          </a:p>
        </p:txBody>
      </p:sp>
    </p:spTree>
    <p:extLst>
      <p:ext uri="{BB962C8B-B14F-4D97-AF65-F5344CB8AC3E}">
        <p14:creationId xmlns:p14="http://schemas.microsoft.com/office/powerpoint/2010/main" val="162904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5E651-DDB1-FB44-AA3B-4530BD15D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53" y="0"/>
            <a:ext cx="6283547" cy="234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0601F-DD2C-4B45-AD97-963458759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0200"/>
            <a:ext cx="9144000" cy="271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BD1DC-D237-1048-9924-2317C1FC8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674" y="2349500"/>
            <a:ext cx="4551326" cy="1790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384BF2-B5FD-4D47-A2F8-EC86C8CB1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349500"/>
            <a:ext cx="4789081" cy="179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EF77B8-8D29-0A4E-91F8-22083FE16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61" y="0"/>
            <a:ext cx="4425361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1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E9BE17-7F05-44F7-9FAC-6DA849BAB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080" y="2941125"/>
            <a:ext cx="4545364" cy="3738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50895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Thursday, July 21: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Pre-Conference Social/Mixer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8400"/>
            <a:ext cx="7886700" cy="37385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those arriving Thursday evening, come join us for a social/mixer and light dinner in the hotel’s foyer.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4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Friday, July 22: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5" y="2438400"/>
            <a:ext cx="5806257" cy="4419600"/>
          </a:xfrm>
        </p:spPr>
        <p:txBody>
          <a:bodyPr>
            <a:normAutofit/>
          </a:bodyPr>
          <a:lstStyle/>
          <a:p>
            <a:r>
              <a:rPr lang="en-US" dirty="0"/>
              <a:t>Friday Morning: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Antenna Range</a:t>
            </a:r>
          </a:p>
          <a:p>
            <a:pPr marL="688975" lvl="2" indent="0">
              <a:buNone/>
            </a:pPr>
            <a:r>
              <a:rPr lang="en-US" dirty="0"/>
              <a:t>Bring your antennas for testing and characterization! </a:t>
            </a:r>
          </a:p>
          <a:p>
            <a:pPr marL="688975" lvl="2" indent="0">
              <a:buNone/>
            </a:pPr>
            <a:r>
              <a:rPr lang="en-US" dirty="0"/>
              <a:t>VHF/UHF/microwave antenna ranges will be operating Friday morning (weather permitting).  </a:t>
            </a:r>
          </a:p>
          <a:p>
            <a:pPr marL="688975" lvl="2" indent="0">
              <a:buNone/>
            </a:pPr>
            <a:r>
              <a:rPr lang="en-US" dirty="0"/>
              <a:t>Compare your antennas to the CSVHFS standards to determine your antenna’s gain.</a:t>
            </a:r>
          </a:p>
          <a:p>
            <a:pPr marL="688975" lvl="2" indent="0">
              <a:buNone/>
            </a:pPr>
            <a:r>
              <a:rPr lang="en-US" dirty="0"/>
              <a:t>Even if you don't bring an antenna for testing, come on out to the range and learn about how the tests are performed and more about antenna performance in general. 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674BB0-1309-49FF-BA11-BF812DFDF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2678" y="3151035"/>
            <a:ext cx="4275802" cy="285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Friday, July 22: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5" y="2438401"/>
            <a:ext cx="6386360" cy="989140"/>
          </a:xfrm>
        </p:spPr>
        <p:txBody>
          <a:bodyPr>
            <a:normAutofit/>
          </a:bodyPr>
          <a:lstStyle/>
          <a:p>
            <a:r>
              <a:rPr lang="en-US" dirty="0"/>
              <a:t>Friday Morning: 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Noise Figure Measurement 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91478-BF45-4872-9C91-3103183D1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7540"/>
            <a:ext cx="4449405" cy="3337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A844E2-20F5-4B77-AEF6-91B8ED888288}"/>
              </a:ext>
            </a:extLst>
          </p:cNvPr>
          <p:cNvSpPr txBox="1"/>
          <p:nvPr/>
        </p:nvSpPr>
        <p:spPr>
          <a:xfrm>
            <a:off x="787266" y="3333133"/>
            <a:ext cx="36372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Bring your low noise pre-amps for testing and characterization! </a:t>
            </a:r>
          </a:p>
          <a:p>
            <a:r>
              <a:rPr lang="en-US" sz="2000" dirty="0"/>
              <a:t>We'll have the necessary equipment and experienced volunteers to test your home-brew or commercial pre-amps and transverters.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4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A780A0-3672-4723-BF30-E69681910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181" y="4561155"/>
            <a:ext cx="3087329" cy="2315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55220-203C-405D-B596-40A454DA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365126"/>
            <a:ext cx="6086781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Friday, July 22: </a:t>
            </a:r>
            <a:b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1BE"/>
                </a:solidFill>
                <a:latin typeface="+mn-lt"/>
              </a:rPr>
              <a:t>Conference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5204E-D4F7-46DC-8CF3-865CB3D3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5" y="2438401"/>
            <a:ext cx="4105276" cy="3539612"/>
          </a:xfrm>
        </p:spPr>
        <p:txBody>
          <a:bodyPr>
            <a:noAutofit/>
          </a:bodyPr>
          <a:lstStyle/>
          <a:p>
            <a:r>
              <a:rPr lang="en-US" dirty="0"/>
              <a:t>Friday</a:t>
            </a:r>
            <a:r>
              <a:rPr lang="en-US" sz="2400" dirty="0"/>
              <a:t> </a:t>
            </a:r>
            <a:r>
              <a:rPr lang="en-US" dirty="0"/>
              <a:t>Morning: </a:t>
            </a:r>
          </a:p>
          <a:p>
            <a:pPr lvl="1"/>
            <a:r>
              <a:rPr lang="en-US" dirty="0">
                <a:solidFill>
                  <a:srgbClr val="0071BE"/>
                </a:solidFill>
              </a:rPr>
              <a:t>Rover Row</a:t>
            </a:r>
          </a:p>
          <a:p>
            <a:pPr marL="688975" lvl="1" indent="0">
              <a:buNone/>
            </a:pPr>
            <a:r>
              <a:rPr lang="en-US" sz="2000" dirty="0"/>
              <a:t>Bring your rover vehicle and offer "shack visits"!  We'll have a specific place for you to park on Friday morning.  </a:t>
            </a:r>
          </a:p>
          <a:p>
            <a:pPr marL="688975" lvl="1" indent="0">
              <a:buNone/>
            </a:pPr>
            <a:r>
              <a:rPr lang="en-US" sz="2000" dirty="0"/>
              <a:t>Conference attendees can work their way down the row to check out the many rovers, visit with their owners, etc. 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3194-C112-45A6-9A1A-1644ACA0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1" y="279881"/>
            <a:ext cx="2080847" cy="1991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B5A968-9B20-4EBC-9077-087B959D5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85246" y="4217899"/>
            <a:ext cx="3038575" cy="2278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B2791-1240-45CF-93BE-078E03084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181" y="2367447"/>
            <a:ext cx="2955824" cy="22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74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1804</TotalTime>
  <Words>745</Words>
  <Application>Microsoft Office PowerPoint</Application>
  <PresentationFormat>On-screen Show (4:3)</PresentationFormat>
  <Paragraphs>79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About the CSVHFS…</vt:lpstr>
      <vt:lpstr>PowerPoint Presentation</vt:lpstr>
      <vt:lpstr>PowerPoint Presentation</vt:lpstr>
      <vt:lpstr>PowerPoint Presentation</vt:lpstr>
      <vt:lpstr>Thursday, July 21:  Pre-Conference Social/Mixer</vt:lpstr>
      <vt:lpstr>Friday, July 22:  Conference Day 1</vt:lpstr>
      <vt:lpstr>Friday, July 22:  Conference Day 1</vt:lpstr>
      <vt:lpstr>Friday, July 22:  Conference Day 1</vt:lpstr>
      <vt:lpstr>Friday, July 22:  Conference Day 1</vt:lpstr>
      <vt:lpstr>Friday, July 22:  Conference Day 1</vt:lpstr>
      <vt:lpstr>Friday, July 22:  Conference Day 1</vt:lpstr>
      <vt:lpstr>Saturday, July 23:  Conference Day 2</vt:lpstr>
      <vt:lpstr>Saturday, July 23:  Conference Day 2</vt:lpstr>
      <vt:lpstr>Saturday, July 23:  Conference Day 2</vt:lpstr>
      <vt:lpstr>For More Information…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Janice Hoettels</dc:creator>
  <cp:lastModifiedBy>Janice Hoettels</cp:lastModifiedBy>
  <cp:revision>49</cp:revision>
  <dcterms:created xsi:type="dcterms:W3CDTF">2019-07-25T04:24:16Z</dcterms:created>
  <dcterms:modified xsi:type="dcterms:W3CDTF">2022-04-01T00:23:21Z</dcterms:modified>
</cp:coreProperties>
</file>