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8"/>
  </p:notesMasterIdLst>
  <p:sldIdLst>
    <p:sldId id="256" r:id="rId2"/>
    <p:sldId id="307" r:id="rId3"/>
    <p:sldId id="308" r:id="rId4"/>
    <p:sldId id="533" r:id="rId5"/>
    <p:sldId id="534" r:id="rId6"/>
    <p:sldId id="309" r:id="rId7"/>
    <p:sldId id="261" r:id="rId8"/>
    <p:sldId id="258" r:id="rId9"/>
    <p:sldId id="273" r:id="rId10"/>
    <p:sldId id="305" r:id="rId11"/>
    <p:sldId id="306" r:id="rId12"/>
    <p:sldId id="459" r:id="rId13"/>
    <p:sldId id="274" r:id="rId14"/>
    <p:sldId id="302" r:id="rId15"/>
    <p:sldId id="262" r:id="rId16"/>
    <p:sldId id="263" r:id="rId17"/>
    <p:sldId id="298" r:id="rId18"/>
    <p:sldId id="269" r:id="rId19"/>
    <p:sldId id="528" r:id="rId20"/>
    <p:sldId id="530" r:id="rId21"/>
    <p:sldId id="270" r:id="rId22"/>
    <p:sldId id="276" r:id="rId23"/>
    <p:sldId id="271" r:id="rId24"/>
    <p:sldId id="272" r:id="rId25"/>
    <p:sldId id="275" r:id="rId26"/>
    <p:sldId id="277" r:id="rId27"/>
    <p:sldId id="278" r:id="rId28"/>
    <p:sldId id="279" r:id="rId29"/>
    <p:sldId id="280" r:id="rId30"/>
    <p:sldId id="281" r:id="rId31"/>
    <p:sldId id="282" r:id="rId32"/>
    <p:sldId id="283" r:id="rId33"/>
    <p:sldId id="284" r:id="rId34"/>
    <p:sldId id="290" r:id="rId35"/>
    <p:sldId id="291" r:id="rId36"/>
    <p:sldId id="292" r:id="rId37"/>
    <p:sldId id="293" r:id="rId38"/>
    <p:sldId id="294" r:id="rId39"/>
    <p:sldId id="295" r:id="rId40"/>
    <p:sldId id="296" r:id="rId41"/>
    <p:sldId id="297" r:id="rId42"/>
    <p:sldId id="300" r:id="rId43"/>
    <p:sldId id="301" r:id="rId44"/>
    <p:sldId id="286" r:id="rId45"/>
    <p:sldId id="287" r:id="rId46"/>
    <p:sldId id="288" r:id="rId47"/>
    <p:sldId id="289" r:id="rId48"/>
    <p:sldId id="529" r:id="rId49"/>
    <p:sldId id="264" r:id="rId50"/>
    <p:sldId id="265" r:id="rId51"/>
    <p:sldId id="535" r:id="rId52"/>
    <p:sldId id="536" r:id="rId53"/>
    <p:sldId id="266" r:id="rId54"/>
    <p:sldId id="537" r:id="rId55"/>
    <p:sldId id="539" r:id="rId56"/>
    <p:sldId id="267" r:id="rId57"/>
    <p:sldId id="268" r:id="rId58"/>
    <p:sldId id="538" r:id="rId59"/>
    <p:sldId id="257" r:id="rId60"/>
    <p:sldId id="531" r:id="rId61"/>
    <p:sldId id="259" r:id="rId62"/>
    <p:sldId id="303" r:id="rId63"/>
    <p:sldId id="304" r:id="rId64"/>
    <p:sldId id="285" r:id="rId65"/>
    <p:sldId id="299" r:id="rId66"/>
    <p:sldId id="532"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3" y="39"/>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A567A-6864-48BF-9035-0AD15FABDE06}" type="datetimeFigureOut">
              <a:rPr lang="en-US" smtClean="0"/>
              <a:t>5/16/2022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FC647-F685-4A56-BE8A-0EF66640CFF2}" type="slidenum">
              <a:rPr lang="en-US" smtClean="0"/>
              <a:t>‹#›</a:t>
            </a:fld>
            <a:endParaRPr lang="en-US"/>
          </a:p>
        </p:txBody>
      </p:sp>
    </p:spTree>
    <p:extLst>
      <p:ext uri="{BB962C8B-B14F-4D97-AF65-F5344CB8AC3E}">
        <p14:creationId xmlns:p14="http://schemas.microsoft.com/office/powerpoint/2010/main" val="3035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F736B6-52B2-4407-A7E0-10FD2EBC3FA7}" type="slidenum">
              <a:rPr lang="en-US" smtClean="0"/>
              <a:t>12</a:t>
            </a:fld>
            <a:endParaRPr lang="en-US"/>
          </a:p>
        </p:txBody>
      </p:sp>
    </p:spTree>
    <p:extLst>
      <p:ext uri="{BB962C8B-B14F-4D97-AF65-F5344CB8AC3E}">
        <p14:creationId xmlns:p14="http://schemas.microsoft.com/office/powerpoint/2010/main" val="344978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F736B6-52B2-4407-A7E0-10FD2EBC3FA7}" type="slidenum">
              <a:rPr lang="en-US" smtClean="0"/>
              <a:t>19</a:t>
            </a:fld>
            <a:endParaRPr lang="en-US"/>
          </a:p>
        </p:txBody>
      </p:sp>
    </p:spTree>
    <p:extLst>
      <p:ext uri="{BB962C8B-B14F-4D97-AF65-F5344CB8AC3E}">
        <p14:creationId xmlns:p14="http://schemas.microsoft.com/office/powerpoint/2010/main" val="407081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F736B6-52B2-4407-A7E0-10FD2EBC3FA7}" type="slidenum">
              <a:rPr lang="en-US" smtClean="0"/>
              <a:t>20</a:t>
            </a:fld>
            <a:endParaRPr lang="en-US"/>
          </a:p>
        </p:txBody>
      </p:sp>
    </p:spTree>
    <p:extLst>
      <p:ext uri="{BB962C8B-B14F-4D97-AF65-F5344CB8AC3E}">
        <p14:creationId xmlns:p14="http://schemas.microsoft.com/office/powerpoint/2010/main" val="229656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F736B6-52B2-4407-A7E0-10FD2EBC3FA7}" type="slidenum">
              <a:rPr lang="en-US" smtClean="0"/>
              <a:t>48</a:t>
            </a:fld>
            <a:endParaRPr lang="en-US"/>
          </a:p>
        </p:txBody>
      </p:sp>
    </p:spTree>
    <p:extLst>
      <p:ext uri="{BB962C8B-B14F-4D97-AF65-F5344CB8AC3E}">
        <p14:creationId xmlns:p14="http://schemas.microsoft.com/office/powerpoint/2010/main" val="2154219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C299DCAC-BF4D-403A-ADD0-75F9E92034EE}"/>
              </a:ext>
            </a:extLst>
          </p:cNvPr>
          <p:cNvGrpSpPr>
            <a:grpSpLocks/>
          </p:cNvGrpSpPr>
          <p:nvPr/>
        </p:nvGrpSpPr>
        <p:grpSpPr bwMode="auto">
          <a:xfrm>
            <a:off x="0" y="0"/>
            <a:ext cx="9140825" cy="6850063"/>
            <a:chOff x="0" y="0"/>
            <a:chExt cx="5758" cy="4315"/>
          </a:xfrm>
        </p:grpSpPr>
        <p:grpSp>
          <p:nvGrpSpPr>
            <p:cNvPr id="5123" name="Group 3">
              <a:extLst>
                <a:ext uri="{FF2B5EF4-FFF2-40B4-BE49-F238E27FC236}">
                  <a16:creationId xmlns:a16="http://schemas.microsoft.com/office/drawing/2014/main" id="{4B511CB1-DA24-48C4-8BE1-5A010A8FAE4E}"/>
                </a:ext>
              </a:extLst>
            </p:cNvPr>
            <p:cNvGrpSpPr>
              <a:grpSpLocks/>
            </p:cNvGrpSpPr>
            <p:nvPr userDrawn="1"/>
          </p:nvGrpSpPr>
          <p:grpSpPr bwMode="auto">
            <a:xfrm>
              <a:off x="1728" y="2230"/>
              <a:ext cx="4027" cy="2085"/>
              <a:chOff x="1728" y="2230"/>
              <a:chExt cx="4027" cy="2085"/>
            </a:xfrm>
          </p:grpSpPr>
          <p:sp>
            <p:nvSpPr>
              <p:cNvPr id="5124" name="Freeform 4">
                <a:extLst>
                  <a:ext uri="{FF2B5EF4-FFF2-40B4-BE49-F238E27FC236}">
                    <a16:creationId xmlns:a16="http://schemas.microsoft.com/office/drawing/2014/main" id="{5DEB87AE-CA0C-4C16-9D0A-61FB9B38B43A}"/>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 name="Freeform 5">
                <a:extLst>
                  <a:ext uri="{FF2B5EF4-FFF2-40B4-BE49-F238E27FC236}">
                    <a16:creationId xmlns:a16="http://schemas.microsoft.com/office/drawing/2014/main" id="{47CA847F-C364-47D4-B542-40D180D825E3}"/>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 name="Freeform 6">
                <a:extLst>
                  <a:ext uri="{FF2B5EF4-FFF2-40B4-BE49-F238E27FC236}">
                    <a16:creationId xmlns:a16="http://schemas.microsoft.com/office/drawing/2014/main" id="{EDB07DD7-3672-4C52-846E-51654C909D1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7" name="Freeform 7">
                <a:extLst>
                  <a:ext uri="{FF2B5EF4-FFF2-40B4-BE49-F238E27FC236}">
                    <a16:creationId xmlns:a16="http://schemas.microsoft.com/office/drawing/2014/main" id="{446B0546-D27F-400D-A4FD-9DE3B18AFB1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8" name="Freeform 8">
                <a:extLst>
                  <a:ext uri="{FF2B5EF4-FFF2-40B4-BE49-F238E27FC236}">
                    <a16:creationId xmlns:a16="http://schemas.microsoft.com/office/drawing/2014/main" id="{D6C4D5C9-3283-4983-9824-5B1A794AB249}"/>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9" name="Freeform 9">
              <a:extLst>
                <a:ext uri="{FF2B5EF4-FFF2-40B4-BE49-F238E27FC236}">
                  <a16:creationId xmlns:a16="http://schemas.microsoft.com/office/drawing/2014/main" id="{E4A78B21-563A-440B-9390-3984F427B9EA}"/>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10">
              <a:extLst>
                <a:ext uri="{FF2B5EF4-FFF2-40B4-BE49-F238E27FC236}">
                  <a16:creationId xmlns:a16="http://schemas.microsoft.com/office/drawing/2014/main" id="{20073585-3820-4745-94EF-ED9A8E734F5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1" name="Rectangle 11">
            <a:extLst>
              <a:ext uri="{FF2B5EF4-FFF2-40B4-BE49-F238E27FC236}">
                <a16:creationId xmlns:a16="http://schemas.microsoft.com/office/drawing/2014/main" id="{51DB3A14-E30A-4D9F-BD18-F906AF315836}"/>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35DE4CF7-74D7-42B3-BCA3-4F2B169D8274}"/>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65DF1BAF-865A-4856-851B-6155E112A54D}"/>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5134" name="Rectangle 14">
            <a:extLst>
              <a:ext uri="{FF2B5EF4-FFF2-40B4-BE49-F238E27FC236}">
                <a16:creationId xmlns:a16="http://schemas.microsoft.com/office/drawing/2014/main" id="{91CAE246-B967-4FF1-9320-7A3E26915ED6}"/>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5135" name="Rectangle 15">
            <a:extLst>
              <a:ext uri="{FF2B5EF4-FFF2-40B4-BE49-F238E27FC236}">
                <a16:creationId xmlns:a16="http://schemas.microsoft.com/office/drawing/2014/main" id="{22F09B73-5A81-4DC4-91EE-9E0F3AE0340B}"/>
              </a:ext>
            </a:extLst>
          </p:cNvPr>
          <p:cNvSpPr>
            <a:spLocks noGrp="1" noChangeArrowheads="1"/>
          </p:cNvSpPr>
          <p:nvPr>
            <p:ph type="sldNum" sz="quarter" idx="4"/>
          </p:nvPr>
        </p:nvSpPr>
        <p:spPr>
          <a:xfrm>
            <a:off x="6553200" y="6254750"/>
            <a:ext cx="2133600" cy="476250"/>
          </a:xfrm>
        </p:spPr>
        <p:txBody>
          <a:bodyPr/>
          <a:lstStyle>
            <a:lvl1pPr>
              <a:defRPr/>
            </a:lvl1pPr>
          </a:lstStyle>
          <a:p>
            <a:fld id="{C0A55294-BFF0-429B-99EA-DE691901929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33216-EBEB-42F0-9C22-DDF323B5B6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0E191-F39F-4345-A300-2C715FE0D2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1B717-7253-4850-A90E-8FC276DF9ED4}"/>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A9EC7F0-41DE-4036-B8DB-C73F5846E8A7}"/>
              </a:ext>
            </a:extLst>
          </p:cNvPr>
          <p:cNvSpPr>
            <a:spLocks noGrp="1"/>
          </p:cNvSpPr>
          <p:nvPr>
            <p:ph type="sldNum" sz="quarter" idx="11"/>
          </p:nvPr>
        </p:nvSpPr>
        <p:spPr/>
        <p:txBody>
          <a:bodyPr/>
          <a:lstStyle>
            <a:lvl1pPr>
              <a:defRPr/>
            </a:lvl1pPr>
          </a:lstStyle>
          <a:p>
            <a:fld id="{E42BE3AF-493A-4BD2-B8C7-C92F90AF0A8C}" type="slidenum">
              <a:rPr lang="en-US" altLang="en-US"/>
              <a:pPr/>
              <a:t>‹#›</a:t>
            </a:fld>
            <a:endParaRPr lang="en-US" altLang="en-US"/>
          </a:p>
        </p:txBody>
      </p:sp>
      <p:sp>
        <p:nvSpPr>
          <p:cNvPr id="6" name="Footer Placeholder 5">
            <a:extLst>
              <a:ext uri="{FF2B5EF4-FFF2-40B4-BE49-F238E27FC236}">
                <a16:creationId xmlns:a16="http://schemas.microsoft.com/office/drawing/2014/main" id="{A2366B8A-DF45-4EE8-BCBE-032A1F305CF3}"/>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69169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AA500-310C-4E32-9D1F-FCEC67B29E07}"/>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8B804E-C33F-442A-80F7-37B447A13487}"/>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B93EF-8E21-4D91-BCAE-7524307A1B08}"/>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7C4ED05-800A-402E-83B7-0A5AB7AEDD83}"/>
              </a:ext>
            </a:extLst>
          </p:cNvPr>
          <p:cNvSpPr>
            <a:spLocks noGrp="1"/>
          </p:cNvSpPr>
          <p:nvPr>
            <p:ph type="sldNum" sz="quarter" idx="11"/>
          </p:nvPr>
        </p:nvSpPr>
        <p:spPr/>
        <p:txBody>
          <a:bodyPr/>
          <a:lstStyle>
            <a:lvl1pPr>
              <a:defRPr/>
            </a:lvl1pPr>
          </a:lstStyle>
          <a:p>
            <a:fld id="{0307C615-EF3B-432D-9C57-0FE4C73BC690}" type="slidenum">
              <a:rPr lang="en-US" altLang="en-US"/>
              <a:pPr/>
              <a:t>‹#›</a:t>
            </a:fld>
            <a:endParaRPr lang="en-US" altLang="en-US"/>
          </a:p>
        </p:txBody>
      </p:sp>
      <p:sp>
        <p:nvSpPr>
          <p:cNvPr id="6" name="Footer Placeholder 5">
            <a:extLst>
              <a:ext uri="{FF2B5EF4-FFF2-40B4-BE49-F238E27FC236}">
                <a16:creationId xmlns:a16="http://schemas.microsoft.com/office/drawing/2014/main" id="{6309E0AF-A7D9-4A73-A587-0E45C8033FDD}"/>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5928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E8AF-7A64-4DC7-94A3-94C093639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2A90AC-8FB5-4B6C-9166-C13866E1F9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357E5-015E-42B1-98EA-F096A56F19D3}"/>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9BB4361-AED3-43CF-ACB9-6DA8DF9400DB}"/>
              </a:ext>
            </a:extLst>
          </p:cNvPr>
          <p:cNvSpPr>
            <a:spLocks noGrp="1"/>
          </p:cNvSpPr>
          <p:nvPr>
            <p:ph type="sldNum" sz="quarter" idx="11"/>
          </p:nvPr>
        </p:nvSpPr>
        <p:spPr/>
        <p:txBody>
          <a:bodyPr/>
          <a:lstStyle>
            <a:lvl1pPr>
              <a:defRPr/>
            </a:lvl1pPr>
          </a:lstStyle>
          <a:p>
            <a:fld id="{5FC9F1A3-B2E5-45C8-8588-572BECDE63BD}" type="slidenum">
              <a:rPr lang="en-US" altLang="en-US"/>
              <a:pPr/>
              <a:t>‹#›</a:t>
            </a:fld>
            <a:endParaRPr lang="en-US" altLang="en-US"/>
          </a:p>
        </p:txBody>
      </p:sp>
      <p:sp>
        <p:nvSpPr>
          <p:cNvPr id="6" name="Footer Placeholder 5">
            <a:extLst>
              <a:ext uri="{FF2B5EF4-FFF2-40B4-BE49-F238E27FC236}">
                <a16:creationId xmlns:a16="http://schemas.microsoft.com/office/drawing/2014/main" id="{8552AD88-6483-4895-85FF-4B6C1EC74BC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75267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4C36-4441-4746-8E2E-22655CAEFE7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D43FA6-1AE4-49DF-A4B8-52340B1E29F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55298D9-62B7-4EB9-BF88-58943A0D8DF1}"/>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51A7584-E6D6-4079-B318-54EFEB232245}"/>
              </a:ext>
            </a:extLst>
          </p:cNvPr>
          <p:cNvSpPr>
            <a:spLocks noGrp="1"/>
          </p:cNvSpPr>
          <p:nvPr>
            <p:ph type="sldNum" sz="quarter" idx="11"/>
          </p:nvPr>
        </p:nvSpPr>
        <p:spPr/>
        <p:txBody>
          <a:bodyPr/>
          <a:lstStyle>
            <a:lvl1pPr>
              <a:defRPr/>
            </a:lvl1pPr>
          </a:lstStyle>
          <a:p>
            <a:fld id="{DC2CA8E6-37BE-43E5-A786-0CB6261B08E2}" type="slidenum">
              <a:rPr lang="en-US" altLang="en-US"/>
              <a:pPr/>
              <a:t>‹#›</a:t>
            </a:fld>
            <a:endParaRPr lang="en-US" altLang="en-US"/>
          </a:p>
        </p:txBody>
      </p:sp>
      <p:sp>
        <p:nvSpPr>
          <p:cNvPr id="6" name="Footer Placeholder 5">
            <a:extLst>
              <a:ext uri="{FF2B5EF4-FFF2-40B4-BE49-F238E27FC236}">
                <a16:creationId xmlns:a16="http://schemas.microsoft.com/office/drawing/2014/main" id="{CE4B4143-851B-45CC-A6A3-F27762FA976A}"/>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554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958F-EF5D-4DD9-A001-9E47BC49F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C30C7-B355-4E77-BC8D-549CDF4BE8E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C872E-EAAD-4DEA-8FBC-C937B55E43B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039B18-7DFC-455C-9391-4FA5FF9CFDC9}"/>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EA51691-AA2D-4ED9-BE71-49B60C66518A}"/>
              </a:ext>
            </a:extLst>
          </p:cNvPr>
          <p:cNvSpPr>
            <a:spLocks noGrp="1"/>
          </p:cNvSpPr>
          <p:nvPr>
            <p:ph type="sldNum" sz="quarter" idx="11"/>
          </p:nvPr>
        </p:nvSpPr>
        <p:spPr/>
        <p:txBody>
          <a:bodyPr/>
          <a:lstStyle>
            <a:lvl1pPr>
              <a:defRPr/>
            </a:lvl1pPr>
          </a:lstStyle>
          <a:p>
            <a:fld id="{7B97A5D2-B5E4-4D98-9119-82140E0EACCE}" type="slidenum">
              <a:rPr lang="en-US" altLang="en-US"/>
              <a:pPr/>
              <a:t>‹#›</a:t>
            </a:fld>
            <a:endParaRPr lang="en-US" altLang="en-US"/>
          </a:p>
        </p:txBody>
      </p:sp>
      <p:sp>
        <p:nvSpPr>
          <p:cNvPr id="7" name="Footer Placeholder 6">
            <a:extLst>
              <a:ext uri="{FF2B5EF4-FFF2-40B4-BE49-F238E27FC236}">
                <a16:creationId xmlns:a16="http://schemas.microsoft.com/office/drawing/2014/main" id="{DCCF5701-69F4-4527-AB6C-B4B37FDE9F9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97399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EB8A-2D47-476F-8CD8-EFC70573072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65822-39C9-45BB-BDBF-9430587451E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26F901-3ECE-45D1-BFF4-9C251C9D56C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5FB9C-7870-4AB1-A43F-5588E071A4E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B94031-E67E-48CF-A5CA-A6A929DD910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0870B6-4526-48C8-868D-0D38C66285EF}"/>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2FF679D-07C2-439D-B046-EC00256C0977}"/>
              </a:ext>
            </a:extLst>
          </p:cNvPr>
          <p:cNvSpPr>
            <a:spLocks noGrp="1"/>
          </p:cNvSpPr>
          <p:nvPr>
            <p:ph type="sldNum" sz="quarter" idx="11"/>
          </p:nvPr>
        </p:nvSpPr>
        <p:spPr/>
        <p:txBody>
          <a:bodyPr/>
          <a:lstStyle>
            <a:lvl1pPr>
              <a:defRPr/>
            </a:lvl1pPr>
          </a:lstStyle>
          <a:p>
            <a:fld id="{AC62E7AF-F7AA-426A-9851-EC2C6DC0CAED}" type="slidenum">
              <a:rPr lang="en-US" altLang="en-US"/>
              <a:pPr/>
              <a:t>‹#›</a:t>
            </a:fld>
            <a:endParaRPr lang="en-US" altLang="en-US"/>
          </a:p>
        </p:txBody>
      </p:sp>
      <p:sp>
        <p:nvSpPr>
          <p:cNvPr id="9" name="Footer Placeholder 8">
            <a:extLst>
              <a:ext uri="{FF2B5EF4-FFF2-40B4-BE49-F238E27FC236}">
                <a16:creationId xmlns:a16="http://schemas.microsoft.com/office/drawing/2014/main" id="{58125478-7274-463B-8164-6BF577BF45F5}"/>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85242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91CC-1F45-47EC-B663-F920D7457B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CAEEE0-531A-4194-9EB1-DC4CDC9E0FC7}"/>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203D398-EAC1-4062-BF2E-C4AE1771C133}"/>
              </a:ext>
            </a:extLst>
          </p:cNvPr>
          <p:cNvSpPr>
            <a:spLocks noGrp="1"/>
          </p:cNvSpPr>
          <p:nvPr>
            <p:ph type="sldNum" sz="quarter" idx="11"/>
          </p:nvPr>
        </p:nvSpPr>
        <p:spPr/>
        <p:txBody>
          <a:bodyPr/>
          <a:lstStyle>
            <a:lvl1pPr>
              <a:defRPr/>
            </a:lvl1pPr>
          </a:lstStyle>
          <a:p>
            <a:fld id="{B20217D8-13AF-47CD-9A87-0B4CA4B4005B}" type="slidenum">
              <a:rPr lang="en-US" altLang="en-US"/>
              <a:pPr/>
              <a:t>‹#›</a:t>
            </a:fld>
            <a:endParaRPr lang="en-US" altLang="en-US"/>
          </a:p>
        </p:txBody>
      </p:sp>
      <p:sp>
        <p:nvSpPr>
          <p:cNvPr id="5" name="Footer Placeholder 4">
            <a:extLst>
              <a:ext uri="{FF2B5EF4-FFF2-40B4-BE49-F238E27FC236}">
                <a16:creationId xmlns:a16="http://schemas.microsoft.com/office/drawing/2014/main" id="{9B7B9E20-3C17-47CB-B967-68A89D55323A}"/>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1695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3C83A-1BF5-41DA-905A-E925630F3C0D}"/>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4D67042F-5671-489E-BF7A-820D253EE77F}"/>
              </a:ext>
            </a:extLst>
          </p:cNvPr>
          <p:cNvSpPr>
            <a:spLocks noGrp="1"/>
          </p:cNvSpPr>
          <p:nvPr>
            <p:ph type="sldNum" sz="quarter" idx="11"/>
          </p:nvPr>
        </p:nvSpPr>
        <p:spPr/>
        <p:txBody>
          <a:bodyPr/>
          <a:lstStyle>
            <a:lvl1pPr>
              <a:defRPr/>
            </a:lvl1pPr>
          </a:lstStyle>
          <a:p>
            <a:fld id="{FC3348B4-B5C8-464D-9229-3760567A471E}" type="slidenum">
              <a:rPr lang="en-US" altLang="en-US"/>
              <a:pPr/>
              <a:t>‹#›</a:t>
            </a:fld>
            <a:endParaRPr lang="en-US" altLang="en-US"/>
          </a:p>
        </p:txBody>
      </p:sp>
      <p:sp>
        <p:nvSpPr>
          <p:cNvPr id="4" name="Footer Placeholder 3">
            <a:extLst>
              <a:ext uri="{FF2B5EF4-FFF2-40B4-BE49-F238E27FC236}">
                <a16:creationId xmlns:a16="http://schemas.microsoft.com/office/drawing/2014/main" id="{28504202-00CF-4180-944F-6AC2E01195D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16958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EF5FC-690A-419B-A08B-0C3CAFB07A2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26C40A-B58D-4CAC-9DCB-A4924B52880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CFBDD-EDBB-465B-A81B-A8B2EBC6FBE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F5560-66C8-417D-8759-8D2951AD2B7E}"/>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95B42BC-5CAB-47A0-AE1A-B61344A8AC38}"/>
              </a:ext>
            </a:extLst>
          </p:cNvPr>
          <p:cNvSpPr>
            <a:spLocks noGrp="1"/>
          </p:cNvSpPr>
          <p:nvPr>
            <p:ph type="sldNum" sz="quarter" idx="11"/>
          </p:nvPr>
        </p:nvSpPr>
        <p:spPr/>
        <p:txBody>
          <a:bodyPr/>
          <a:lstStyle>
            <a:lvl1pPr>
              <a:defRPr/>
            </a:lvl1pPr>
          </a:lstStyle>
          <a:p>
            <a:fld id="{2E51E39E-C8BD-402A-B703-49BD4CB6BD11}" type="slidenum">
              <a:rPr lang="en-US" altLang="en-US"/>
              <a:pPr/>
              <a:t>‹#›</a:t>
            </a:fld>
            <a:endParaRPr lang="en-US" altLang="en-US"/>
          </a:p>
        </p:txBody>
      </p:sp>
      <p:sp>
        <p:nvSpPr>
          <p:cNvPr id="7" name="Footer Placeholder 6">
            <a:extLst>
              <a:ext uri="{FF2B5EF4-FFF2-40B4-BE49-F238E27FC236}">
                <a16:creationId xmlns:a16="http://schemas.microsoft.com/office/drawing/2014/main" id="{3450044D-6A07-4FC9-82BB-FDF43161C5B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3140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A511-9BC0-4BBF-B3D0-A2F60655F6A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11AE3-05E2-4AE3-A0FF-7201C009C4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9C9172-9C95-4E79-B76A-9895FA9D67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DE4E89-FB30-4EBC-A927-3D6B83DAF48C}"/>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8F8DF3-DADD-4305-977B-B574C7952CE8}"/>
              </a:ext>
            </a:extLst>
          </p:cNvPr>
          <p:cNvSpPr>
            <a:spLocks noGrp="1"/>
          </p:cNvSpPr>
          <p:nvPr>
            <p:ph type="sldNum" sz="quarter" idx="11"/>
          </p:nvPr>
        </p:nvSpPr>
        <p:spPr/>
        <p:txBody>
          <a:bodyPr/>
          <a:lstStyle>
            <a:lvl1pPr>
              <a:defRPr/>
            </a:lvl1pPr>
          </a:lstStyle>
          <a:p>
            <a:fld id="{29FCEFCF-21F3-4686-BAEB-EB70B98AE3F8}" type="slidenum">
              <a:rPr lang="en-US" altLang="en-US"/>
              <a:pPr/>
              <a:t>‹#›</a:t>
            </a:fld>
            <a:endParaRPr lang="en-US" altLang="en-US"/>
          </a:p>
        </p:txBody>
      </p:sp>
      <p:sp>
        <p:nvSpPr>
          <p:cNvPr id="7" name="Footer Placeholder 6">
            <a:extLst>
              <a:ext uri="{FF2B5EF4-FFF2-40B4-BE49-F238E27FC236}">
                <a16:creationId xmlns:a16="http://schemas.microsoft.com/office/drawing/2014/main" id="{8E35AA12-7A3D-4FA5-89C3-3CA65345B8A3}"/>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69530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8C9FD3F-E30C-4E94-A5C1-73C5E2DDBA4A}"/>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099" name="Rectangle 3">
            <a:extLst>
              <a:ext uri="{FF2B5EF4-FFF2-40B4-BE49-F238E27FC236}">
                <a16:creationId xmlns:a16="http://schemas.microsoft.com/office/drawing/2014/main" id="{8C80F304-BB72-4E5D-A181-F67ACFAA24D2}"/>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E7C69B95-2AFF-417A-AD6C-8303BF25C985}" type="slidenum">
              <a:rPr lang="en-US" altLang="en-US"/>
              <a:pPr/>
              <a:t>‹#›</a:t>
            </a:fld>
            <a:endParaRPr lang="en-US" altLang="en-US"/>
          </a:p>
        </p:txBody>
      </p:sp>
      <p:grpSp>
        <p:nvGrpSpPr>
          <p:cNvPr id="4100" name="Group 4">
            <a:extLst>
              <a:ext uri="{FF2B5EF4-FFF2-40B4-BE49-F238E27FC236}">
                <a16:creationId xmlns:a16="http://schemas.microsoft.com/office/drawing/2014/main" id="{D9838577-6805-4BF8-B844-F47E6F8A5055}"/>
              </a:ext>
            </a:extLst>
          </p:cNvPr>
          <p:cNvGrpSpPr>
            <a:grpSpLocks/>
          </p:cNvGrpSpPr>
          <p:nvPr/>
        </p:nvGrpSpPr>
        <p:grpSpPr bwMode="auto">
          <a:xfrm>
            <a:off x="0" y="0"/>
            <a:ext cx="9140825" cy="6850063"/>
            <a:chOff x="0" y="0"/>
            <a:chExt cx="5758" cy="4315"/>
          </a:xfrm>
        </p:grpSpPr>
        <p:grpSp>
          <p:nvGrpSpPr>
            <p:cNvPr id="4101" name="Group 5">
              <a:extLst>
                <a:ext uri="{FF2B5EF4-FFF2-40B4-BE49-F238E27FC236}">
                  <a16:creationId xmlns:a16="http://schemas.microsoft.com/office/drawing/2014/main" id="{1F7B4CF5-E33A-4EFE-BBBA-5DCF501DD7E5}"/>
                </a:ext>
              </a:extLst>
            </p:cNvPr>
            <p:cNvGrpSpPr>
              <a:grpSpLocks/>
            </p:cNvGrpSpPr>
            <p:nvPr userDrawn="1"/>
          </p:nvGrpSpPr>
          <p:grpSpPr bwMode="auto">
            <a:xfrm>
              <a:off x="1728" y="2230"/>
              <a:ext cx="4027" cy="2085"/>
              <a:chOff x="1728" y="2230"/>
              <a:chExt cx="4027" cy="2085"/>
            </a:xfrm>
          </p:grpSpPr>
          <p:sp>
            <p:nvSpPr>
              <p:cNvPr id="4102" name="Freeform 6">
                <a:extLst>
                  <a:ext uri="{FF2B5EF4-FFF2-40B4-BE49-F238E27FC236}">
                    <a16:creationId xmlns:a16="http://schemas.microsoft.com/office/drawing/2014/main" id="{B38BC3E2-D8F2-4634-BC72-CB194FF50B3A}"/>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a:extLst>
                  <a:ext uri="{FF2B5EF4-FFF2-40B4-BE49-F238E27FC236}">
                    <a16:creationId xmlns:a16="http://schemas.microsoft.com/office/drawing/2014/main" id="{71C9DD5A-2BE1-4CA5-851C-6A2ABEF062D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8">
                <a:extLst>
                  <a:ext uri="{FF2B5EF4-FFF2-40B4-BE49-F238E27FC236}">
                    <a16:creationId xmlns:a16="http://schemas.microsoft.com/office/drawing/2014/main" id="{4B76AC12-BAC0-4ED4-ADDB-8882BCF7A3BD}"/>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a:extLst>
                  <a:ext uri="{FF2B5EF4-FFF2-40B4-BE49-F238E27FC236}">
                    <a16:creationId xmlns:a16="http://schemas.microsoft.com/office/drawing/2014/main" id="{19A6F4D9-076B-4BA5-B576-5FF628E0F46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a:extLst>
                  <a:ext uri="{FF2B5EF4-FFF2-40B4-BE49-F238E27FC236}">
                    <a16:creationId xmlns:a16="http://schemas.microsoft.com/office/drawing/2014/main" id="{11A13DE4-77E0-4920-95BF-174FD9215953}"/>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7" name="Freeform 11">
              <a:extLst>
                <a:ext uri="{FF2B5EF4-FFF2-40B4-BE49-F238E27FC236}">
                  <a16:creationId xmlns:a16="http://schemas.microsoft.com/office/drawing/2014/main" id="{EC68BC1C-9832-4231-BF11-6EA18086E3A0}"/>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a:extLst>
                <a:ext uri="{FF2B5EF4-FFF2-40B4-BE49-F238E27FC236}">
                  <a16:creationId xmlns:a16="http://schemas.microsoft.com/office/drawing/2014/main" id="{0B514E14-34D7-48BB-8F5E-A123DC7B2A4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9" name="Rectangle 13">
            <a:extLst>
              <a:ext uri="{FF2B5EF4-FFF2-40B4-BE49-F238E27FC236}">
                <a16:creationId xmlns:a16="http://schemas.microsoft.com/office/drawing/2014/main" id="{AD3503F7-1F77-4F5A-8120-E364812401B4}"/>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0" name="Rectangle 14">
            <a:extLst>
              <a:ext uri="{FF2B5EF4-FFF2-40B4-BE49-F238E27FC236}">
                <a16:creationId xmlns:a16="http://schemas.microsoft.com/office/drawing/2014/main" id="{01D92183-6481-49BC-96E8-E18BDC766A8E}"/>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anose="020B0604020202020204" pitchFamily="34" charset="0"/>
              </a:defRPr>
            </a:lvl1pPr>
          </a:lstStyle>
          <a:p>
            <a:endParaRPr lang="en-US" altLang="en-US"/>
          </a:p>
        </p:txBody>
      </p:sp>
      <p:sp>
        <p:nvSpPr>
          <p:cNvPr id="4111" name="Rectangle 15">
            <a:extLst>
              <a:ext uri="{FF2B5EF4-FFF2-40B4-BE49-F238E27FC236}">
                <a16:creationId xmlns:a16="http://schemas.microsoft.com/office/drawing/2014/main" id="{64D3BAE4-DBE3-4973-AD3E-9F1740A87F7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a5vjb.com/yagi-pdf/cheapyagi.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www.qrz.com/db/N0LD" TargetMode="External"/><Relationship Id="rId3" Type="http://schemas.openxmlformats.org/officeDocument/2006/relationships/hyperlink" Target="https://www.facebook.com/groups/1000514463430244" TargetMode="External"/><Relationship Id="rId7" Type="http://schemas.openxmlformats.org/officeDocument/2006/relationships/hyperlink" Target="https://www.qrz.com/db/K2EZ" TargetMode="External"/><Relationship Id="rId12" Type="http://schemas.openxmlformats.org/officeDocument/2006/relationships/hyperlink" Target="https://w9fz.com/ham/FLARC_RoverTalk22.pptx" TargetMode="External"/><Relationship Id="rId2" Type="http://schemas.openxmlformats.org/officeDocument/2006/relationships/hyperlink" Target="https://w9fz.com/rovertalkresources.html" TargetMode="External"/><Relationship Id="rId1" Type="http://schemas.openxmlformats.org/officeDocument/2006/relationships/slideLayout" Target="../slideLayouts/slideLayout2.xml"/><Relationship Id="rId6" Type="http://schemas.openxmlformats.org/officeDocument/2006/relationships/hyperlink" Target="https://tinyurl.com/VHFss2022" TargetMode="External"/><Relationship Id="rId11" Type="http://schemas.openxmlformats.org/officeDocument/2006/relationships/hyperlink" Target="https://2022.csvhfs.org/" TargetMode="External"/><Relationship Id="rId5" Type="http://schemas.openxmlformats.org/officeDocument/2006/relationships/hyperlink" Target="https://badgercontesters.org/#Email%20Reflector" TargetMode="External"/><Relationship Id="rId10" Type="http://schemas.openxmlformats.org/officeDocument/2006/relationships/hyperlink" Target="https://www.ve2dbe.com/english1.html" TargetMode="External"/><Relationship Id="rId4" Type="http://schemas.openxmlformats.org/officeDocument/2006/relationships/hyperlink" Target="https://nlrs.club/#Email%20Reflector" TargetMode="External"/><Relationship Id="rId9" Type="http://schemas.openxmlformats.org/officeDocument/2006/relationships/hyperlink" Target="https://www.wa5vjb.com/reference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671D88F-BCF3-4449-ADF4-738080BF2B38}"/>
              </a:ext>
            </a:extLst>
          </p:cNvPr>
          <p:cNvSpPr>
            <a:spLocks noGrp="1" noChangeArrowheads="1"/>
          </p:cNvSpPr>
          <p:nvPr>
            <p:ph type="ctrTitle"/>
          </p:nvPr>
        </p:nvSpPr>
        <p:spPr/>
        <p:txBody>
          <a:bodyPr/>
          <a:lstStyle/>
          <a:p>
            <a:r>
              <a:rPr lang="en-US" altLang="en-US"/>
              <a:t>Getting Started in </a:t>
            </a:r>
            <a:br>
              <a:rPr lang="en-US" altLang="en-US"/>
            </a:br>
            <a:r>
              <a:rPr lang="en-US" altLang="en-US"/>
              <a:t>VHF Roving</a:t>
            </a:r>
          </a:p>
        </p:txBody>
      </p:sp>
      <p:sp>
        <p:nvSpPr>
          <p:cNvPr id="2051" name="Rectangle 3">
            <a:extLst>
              <a:ext uri="{FF2B5EF4-FFF2-40B4-BE49-F238E27FC236}">
                <a16:creationId xmlns:a16="http://schemas.microsoft.com/office/drawing/2014/main" id="{544CD050-0E1E-4FAB-B440-FE135C5F4E9C}"/>
              </a:ext>
            </a:extLst>
          </p:cNvPr>
          <p:cNvSpPr>
            <a:spLocks noGrp="1" noChangeArrowheads="1"/>
          </p:cNvSpPr>
          <p:nvPr>
            <p:ph type="subTitle" idx="1"/>
          </p:nvPr>
        </p:nvSpPr>
        <p:spPr/>
        <p:txBody>
          <a:bodyPr/>
          <a:lstStyle/>
          <a:p>
            <a:endParaRPr lang="en-US" altLang="en-US"/>
          </a:p>
          <a:p>
            <a:endParaRPr lang="en-US" altLang="en-US"/>
          </a:p>
          <a:p>
            <a:r>
              <a:rPr lang="en-US" altLang="en-US"/>
              <a:t>Bruce Richardson, W9FZ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0618BB5-BA88-43FD-86F5-D211173D0361}"/>
              </a:ext>
            </a:extLst>
          </p:cNvPr>
          <p:cNvSpPr>
            <a:spLocks noGrp="1" noRot="1" noChangeArrowheads="1"/>
          </p:cNvSpPr>
          <p:nvPr>
            <p:ph type="title"/>
          </p:nvPr>
        </p:nvSpPr>
        <p:spPr/>
        <p:txBody>
          <a:bodyPr/>
          <a:lstStyle/>
          <a:p>
            <a:r>
              <a:rPr lang="en-US" altLang="en-US"/>
              <a:t>Put the rig in the car</a:t>
            </a:r>
          </a:p>
        </p:txBody>
      </p:sp>
      <p:pic>
        <p:nvPicPr>
          <p:cNvPr id="24580" name="Picture 4">
            <a:extLst>
              <a:ext uri="{FF2B5EF4-FFF2-40B4-BE49-F238E27FC236}">
                <a16:creationId xmlns:a16="http://schemas.microsoft.com/office/drawing/2014/main" id="{AE9F87F2-0B01-45CD-90A8-68B9C0FD9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rot="5400000">
            <a:off x="3466305" y="1943893"/>
            <a:ext cx="5187951" cy="3890963"/>
          </a:xfrm>
          <a:prstGeom prst="rect">
            <a:avLst/>
          </a:prstGeom>
          <a:noFill/>
          <a:extLst>
            <a:ext uri="{909E8E84-426E-40DD-AFC4-6F175D3DCCD1}">
              <a14:hiddenFill xmlns:a14="http://schemas.microsoft.com/office/drawing/2010/main">
                <a:solidFill>
                  <a:srgbClr val="FFFFFF"/>
                </a:solidFill>
              </a14:hiddenFill>
            </a:ext>
          </a:extLst>
        </p:spPr>
      </p:pic>
      <p:sp>
        <p:nvSpPr>
          <p:cNvPr id="24582" name="Text Box 6">
            <a:extLst>
              <a:ext uri="{FF2B5EF4-FFF2-40B4-BE49-F238E27FC236}">
                <a16:creationId xmlns:a16="http://schemas.microsoft.com/office/drawing/2014/main" id="{1C7919EF-CB8D-4F4F-B590-A0DFE9147557}"/>
              </a:ext>
            </a:extLst>
          </p:cNvPr>
          <p:cNvSpPr txBox="1">
            <a:spLocks noChangeArrowheads="1"/>
          </p:cNvSpPr>
          <p:nvPr/>
        </p:nvSpPr>
        <p:spPr bwMode="auto">
          <a:xfrm>
            <a:off x="822325" y="1573213"/>
            <a:ext cx="21494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dirty="0"/>
              <a:t>Neat install!</a:t>
            </a:r>
          </a:p>
        </p:txBody>
      </p:sp>
    </p:spTree>
    <p:extLst>
      <p:ext uri="{BB962C8B-B14F-4D97-AF65-F5344CB8AC3E}">
        <p14:creationId xmlns:p14="http://schemas.microsoft.com/office/powerpoint/2010/main" val="1602367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0618BB5-BA88-43FD-86F5-D211173D0361}"/>
              </a:ext>
            </a:extLst>
          </p:cNvPr>
          <p:cNvSpPr>
            <a:spLocks noGrp="1" noRot="1" noChangeArrowheads="1"/>
          </p:cNvSpPr>
          <p:nvPr>
            <p:ph type="title"/>
          </p:nvPr>
        </p:nvSpPr>
        <p:spPr/>
        <p:txBody>
          <a:bodyPr/>
          <a:lstStyle/>
          <a:p>
            <a:r>
              <a:rPr lang="en-US" altLang="en-US"/>
              <a:t>Put the rig in the car</a:t>
            </a:r>
          </a:p>
        </p:txBody>
      </p:sp>
      <p:pic>
        <p:nvPicPr>
          <p:cNvPr id="3" name="Picture 2" descr="Graphical user interface&#10;&#10;Description automatically generated with medium confidence">
            <a:extLst>
              <a:ext uri="{FF2B5EF4-FFF2-40B4-BE49-F238E27FC236}">
                <a16:creationId xmlns:a16="http://schemas.microsoft.com/office/drawing/2014/main" id="{FEABA12A-CD6B-4563-A9A8-0ECCEB144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150" y="1924050"/>
            <a:ext cx="5029200" cy="3771900"/>
          </a:xfrm>
          <a:prstGeom prst="rect">
            <a:avLst/>
          </a:prstGeom>
        </p:spPr>
      </p:pic>
      <p:pic>
        <p:nvPicPr>
          <p:cNvPr id="5" name="Picture 4" descr="A close-up of a car engine&#10;&#10;Description automatically generated with medium confidence">
            <a:extLst>
              <a:ext uri="{FF2B5EF4-FFF2-40B4-BE49-F238E27FC236}">
                <a16:creationId xmlns:a16="http://schemas.microsoft.com/office/drawing/2014/main" id="{A1642A5D-AE59-4ACC-861C-C7BD5E6DC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57649" y="1924048"/>
            <a:ext cx="5029201" cy="3771901"/>
          </a:xfrm>
          <a:prstGeom prst="rect">
            <a:avLst/>
          </a:prstGeom>
        </p:spPr>
      </p:pic>
    </p:spTree>
    <p:extLst>
      <p:ext uri="{BB962C8B-B14F-4D97-AF65-F5344CB8AC3E}">
        <p14:creationId xmlns:p14="http://schemas.microsoft.com/office/powerpoint/2010/main" val="3465323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541BB6-B06D-E54A-886C-F12F1446A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0577496C-E761-4465-8B1F-B786FDA000CB}"/>
              </a:ext>
            </a:extLst>
          </p:cNvPr>
          <p:cNvSpPr>
            <a:spLocks noGrp="1"/>
          </p:cNvSpPr>
          <p:nvPr>
            <p:ph type="title"/>
          </p:nvPr>
        </p:nvSpPr>
        <p:spPr>
          <a:xfrm>
            <a:off x="0" y="0"/>
            <a:ext cx="9144000" cy="1143000"/>
          </a:xfrm>
          <a:solidFill>
            <a:schemeClr val="accent1"/>
          </a:solidFill>
        </p:spPr>
        <p:txBody>
          <a:bodyPr/>
          <a:lstStyle/>
          <a:p>
            <a:pPr algn="ctr"/>
            <a:r>
              <a:rPr lang="en-US" b="1" dirty="0">
                <a:solidFill>
                  <a:schemeClr val="bg1"/>
                </a:solidFill>
                <a:latin typeface="+mn-lt"/>
              </a:rPr>
              <a:t>Operating: Rover</a:t>
            </a:r>
          </a:p>
        </p:txBody>
      </p:sp>
      <p:sp>
        <p:nvSpPr>
          <p:cNvPr id="2" name="Rectangle 1">
            <a:extLst>
              <a:ext uri="{FF2B5EF4-FFF2-40B4-BE49-F238E27FC236}">
                <a16:creationId xmlns:a16="http://schemas.microsoft.com/office/drawing/2014/main" id="{EFF99DD9-64B0-4B83-8114-DEF73D3457CC}"/>
              </a:ext>
            </a:extLst>
          </p:cNvPr>
          <p:cNvSpPr/>
          <p:nvPr/>
        </p:nvSpPr>
        <p:spPr>
          <a:xfrm>
            <a:off x="189345" y="1237543"/>
            <a:ext cx="6433127" cy="2739211"/>
          </a:xfrm>
          <a:prstGeom prst="rect">
            <a:avLst/>
          </a:prstGeom>
        </p:spPr>
        <p:txBody>
          <a:bodyPr wrap="square">
            <a:spAutoFit/>
          </a:bodyPr>
          <a:lstStyle/>
          <a:p>
            <a:r>
              <a:rPr lang="en-US" altLang="en-US" sz="2800" dirty="0"/>
              <a:t>Hooking Up to DC Power</a:t>
            </a:r>
          </a:p>
          <a:p>
            <a:pPr marL="574675" lvl="1" indent="-342900">
              <a:buFont typeface="Arial" panose="020B0604020202020204" pitchFamily="34" charset="0"/>
              <a:buChar char="•"/>
            </a:pPr>
            <a:r>
              <a:rPr lang="en-US" altLang="en-US" sz="2400" dirty="0"/>
              <a:t>DO NOT use the cigarette lighter!</a:t>
            </a:r>
          </a:p>
          <a:p>
            <a:pPr marL="574675" lvl="1" indent="-342900">
              <a:buFont typeface="Arial" panose="020B0604020202020204" pitchFamily="34" charset="0"/>
              <a:buChar char="•"/>
            </a:pPr>
            <a:r>
              <a:rPr lang="en-US" altLang="en-US" sz="2400" i="1" dirty="0"/>
              <a:t>Run equipment to the car’s battery</a:t>
            </a:r>
          </a:p>
          <a:p>
            <a:pPr marL="574675" lvl="1" indent="-342900">
              <a:buFont typeface="Arial" panose="020B0604020202020204" pitchFamily="34" charset="0"/>
              <a:buChar char="•"/>
            </a:pPr>
            <a:r>
              <a:rPr lang="en-US" altLang="en-US" sz="2400" dirty="0"/>
              <a:t>Consider adding a battery booster to maintain consistent 13.8 V output</a:t>
            </a:r>
          </a:p>
          <a:p>
            <a:pPr marL="574675" lvl="1" indent="-342900">
              <a:buFont typeface="Arial" panose="020B0604020202020204" pitchFamily="34" charset="0"/>
              <a:buChar char="•"/>
            </a:pPr>
            <a:r>
              <a:rPr lang="en-US" altLang="en-US" sz="2400" dirty="0"/>
              <a:t>Car battery power will be just fine for the 50 to 100 watts the rig will put out</a:t>
            </a:r>
          </a:p>
        </p:txBody>
      </p:sp>
    </p:spTree>
    <p:extLst>
      <p:ext uri="{BB962C8B-B14F-4D97-AF65-F5344CB8AC3E}">
        <p14:creationId xmlns:p14="http://schemas.microsoft.com/office/powerpoint/2010/main" val="1794571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A0B25F0-B650-4D12-8839-731A896543DB}"/>
              </a:ext>
            </a:extLst>
          </p:cNvPr>
          <p:cNvSpPr>
            <a:spLocks noGrp="1" noRot="1" noChangeArrowheads="1"/>
          </p:cNvSpPr>
          <p:nvPr>
            <p:ph type="title"/>
          </p:nvPr>
        </p:nvSpPr>
        <p:spPr/>
        <p:txBody>
          <a:bodyPr/>
          <a:lstStyle/>
          <a:p>
            <a:r>
              <a:rPr lang="en-US" altLang="en-US" dirty="0"/>
              <a:t>Hook up to DC</a:t>
            </a:r>
          </a:p>
        </p:txBody>
      </p:sp>
      <p:sp>
        <p:nvSpPr>
          <p:cNvPr id="25603" name="Rectangle 3">
            <a:extLst>
              <a:ext uri="{FF2B5EF4-FFF2-40B4-BE49-F238E27FC236}">
                <a16:creationId xmlns:a16="http://schemas.microsoft.com/office/drawing/2014/main" id="{DC50695D-7EEC-4728-A013-E5D39555C3D3}"/>
              </a:ext>
            </a:extLst>
          </p:cNvPr>
          <p:cNvSpPr>
            <a:spLocks noGrp="1" noChangeArrowheads="1"/>
          </p:cNvSpPr>
          <p:nvPr>
            <p:ph type="body" idx="1"/>
          </p:nvPr>
        </p:nvSpPr>
        <p:spPr/>
        <p:txBody>
          <a:bodyPr/>
          <a:lstStyle/>
          <a:p>
            <a:r>
              <a:rPr lang="en-US" altLang="en-US" dirty="0"/>
              <a:t>No, don’t use the lighter</a:t>
            </a:r>
          </a:p>
          <a:p>
            <a:r>
              <a:rPr lang="en-US" altLang="en-US" dirty="0"/>
              <a:t>Run it to the battery</a:t>
            </a:r>
          </a:p>
          <a:p>
            <a:r>
              <a:rPr lang="en-US" altLang="en-US" dirty="0"/>
              <a:t>That will be just fine for the 50 and 100 watts the rig will put out</a:t>
            </a:r>
          </a:p>
          <a:p>
            <a:endParaRPr lang="en-US" altLang="en-US" dirty="0"/>
          </a:p>
          <a:p>
            <a:r>
              <a:rPr lang="en-US" altLang="en-US" dirty="0"/>
              <a:t>And 100 watts on 6m, 50w on 2 meters, and 50w on 432 MHz is just fine</a:t>
            </a:r>
          </a:p>
          <a:p>
            <a:r>
              <a:rPr lang="en-US" altLang="en-US" dirty="0"/>
              <a:t>Some integrate 2</a:t>
            </a:r>
            <a:r>
              <a:rPr lang="en-US" altLang="en-US" baseline="30000" dirty="0"/>
              <a:t>nd</a:t>
            </a:r>
            <a:r>
              <a:rPr lang="en-US" altLang="en-US" dirty="0"/>
              <a:t> batteries into their systems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A0B25F0-B650-4D12-8839-731A896543DB}"/>
              </a:ext>
            </a:extLst>
          </p:cNvPr>
          <p:cNvSpPr>
            <a:spLocks noGrp="1" noRot="1" noChangeArrowheads="1"/>
          </p:cNvSpPr>
          <p:nvPr>
            <p:ph type="title"/>
          </p:nvPr>
        </p:nvSpPr>
        <p:spPr/>
        <p:txBody>
          <a:bodyPr/>
          <a:lstStyle/>
          <a:p>
            <a:r>
              <a:rPr lang="en-US" altLang="en-US" dirty="0"/>
              <a:t>Hook up to DC</a:t>
            </a:r>
          </a:p>
        </p:txBody>
      </p:sp>
      <p:pic>
        <p:nvPicPr>
          <p:cNvPr id="4" name="Picture 3">
            <a:extLst>
              <a:ext uri="{FF2B5EF4-FFF2-40B4-BE49-F238E27FC236}">
                <a16:creationId xmlns:a16="http://schemas.microsoft.com/office/drawing/2014/main" id="{F12D40EA-19EF-41D6-BC23-30FD54388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143000"/>
            <a:ext cx="6832600" cy="5124450"/>
          </a:xfrm>
          <a:prstGeom prst="rect">
            <a:avLst/>
          </a:prstGeom>
        </p:spPr>
      </p:pic>
    </p:spTree>
    <p:extLst>
      <p:ext uri="{BB962C8B-B14F-4D97-AF65-F5344CB8AC3E}">
        <p14:creationId xmlns:p14="http://schemas.microsoft.com/office/powerpoint/2010/main" val="426059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467439E4-6FD0-43D1-95A8-FF53AAEFDE23}"/>
              </a:ext>
            </a:extLst>
          </p:cNvPr>
          <p:cNvSpPr>
            <a:spLocks noGrp="1" noChangeArrowheads="1"/>
          </p:cNvSpPr>
          <p:nvPr>
            <p:ph type="body" idx="1"/>
          </p:nvPr>
        </p:nvSpPr>
        <p:spPr>
          <a:xfrm>
            <a:off x="457200" y="1447800"/>
            <a:ext cx="8229600" cy="4525963"/>
          </a:xfrm>
        </p:spPr>
        <p:txBody>
          <a:bodyPr/>
          <a:lstStyle/>
          <a:p>
            <a:pPr>
              <a:buFont typeface="Wingdings" panose="05000000000000000000" pitchFamily="2" charset="2"/>
              <a:buNone/>
            </a:pPr>
            <a:endParaRPr lang="en-US" altLang="en-US"/>
          </a:p>
          <a:p>
            <a:r>
              <a:rPr lang="en-US" altLang="en-US"/>
              <a:t>Low loss is best. Attenuation is db/ft</a:t>
            </a:r>
          </a:p>
          <a:p>
            <a:r>
              <a:rPr lang="en-US" altLang="en-US"/>
              <a:t>Hate to lose signal in lossy coax—both transmit and receive</a:t>
            </a:r>
          </a:p>
          <a:p>
            <a:r>
              <a:rPr lang="en-US" altLang="en-US"/>
              <a:t>Ultraflex is nice for rover installations</a:t>
            </a:r>
          </a:p>
          <a:p>
            <a:pPr>
              <a:buFont typeface="Wingdings" panose="05000000000000000000" pitchFamily="2" charset="2"/>
              <a:buNone/>
            </a:pPr>
            <a:endParaRPr lang="en-US" altLang="en-US"/>
          </a:p>
          <a:p>
            <a:pPr>
              <a:buFont typeface="Wingdings" panose="05000000000000000000" pitchFamily="2" charset="2"/>
              <a:buNone/>
            </a:pPr>
            <a:endParaRPr lang="en-US" altLang="en-US"/>
          </a:p>
          <a:p>
            <a:pPr>
              <a:buFont typeface="Wingdings" panose="05000000000000000000" pitchFamily="2" charset="2"/>
              <a:buNone/>
            </a:pPr>
            <a:endParaRPr lang="en-US" altLang="en-US"/>
          </a:p>
        </p:txBody>
      </p:sp>
      <p:sp>
        <p:nvSpPr>
          <p:cNvPr id="13316" name="Text Box 4">
            <a:extLst>
              <a:ext uri="{FF2B5EF4-FFF2-40B4-BE49-F238E27FC236}">
                <a16:creationId xmlns:a16="http://schemas.microsoft.com/office/drawing/2014/main" id="{9496441C-E5BE-4AD0-BF57-4CDCBAD14E5D}"/>
              </a:ext>
            </a:extLst>
          </p:cNvPr>
          <p:cNvSpPr txBox="1">
            <a:spLocks noChangeArrowheads="1"/>
          </p:cNvSpPr>
          <p:nvPr/>
        </p:nvSpPr>
        <p:spPr bwMode="auto">
          <a:xfrm>
            <a:off x="669925" y="735013"/>
            <a:ext cx="7712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3317" name="Rectangle 5">
            <a:extLst>
              <a:ext uri="{FF2B5EF4-FFF2-40B4-BE49-F238E27FC236}">
                <a16:creationId xmlns:a16="http://schemas.microsoft.com/office/drawing/2014/main" id="{2D7E6C57-D1C5-41B8-B5C8-853DF7689E79}"/>
              </a:ext>
            </a:extLst>
          </p:cNvPr>
          <p:cNvSpPr>
            <a:spLocks noGrp="1" noRot="1" noChangeArrowheads="1"/>
          </p:cNvSpPr>
          <p:nvPr>
            <p:ph type="title"/>
          </p:nvPr>
        </p:nvSpPr>
        <p:spPr>
          <a:noFill/>
          <a:ln/>
        </p:spPr>
        <p:txBody>
          <a:bodyPr/>
          <a:lstStyle/>
          <a:p>
            <a:r>
              <a:rPr lang="en-US" altLang="en-US"/>
              <a:t>Coax</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1A9BA75A-183D-4536-A697-8A63C0B83C6D}"/>
              </a:ext>
            </a:extLst>
          </p:cNvPr>
          <p:cNvSpPr>
            <a:spLocks noGrp="1" noChangeArrowheads="1"/>
          </p:cNvSpPr>
          <p:nvPr>
            <p:ph type="body" idx="1"/>
          </p:nvPr>
        </p:nvSpPr>
        <p:spPr>
          <a:xfrm>
            <a:off x="381000" y="5105400"/>
            <a:ext cx="8229600" cy="1066800"/>
          </a:xfrm>
        </p:spPr>
        <p:txBody>
          <a:bodyPr/>
          <a:lstStyle/>
          <a:p>
            <a:pPr>
              <a:lnSpc>
                <a:spcPct val="90000"/>
              </a:lnSpc>
              <a:buFont typeface="Wingdings" panose="05000000000000000000" pitchFamily="2" charset="2"/>
              <a:buNone/>
            </a:pPr>
            <a:r>
              <a:rPr lang="en-US" altLang="en-US"/>
              <a:t>My favorites are LMR-240UF for 6 Meters </a:t>
            </a:r>
          </a:p>
          <a:p>
            <a:pPr>
              <a:lnSpc>
                <a:spcPct val="90000"/>
              </a:lnSpc>
              <a:buFont typeface="Wingdings" panose="05000000000000000000" pitchFamily="2" charset="2"/>
              <a:buNone/>
            </a:pPr>
            <a:r>
              <a:rPr lang="en-US" altLang="en-US"/>
              <a:t>and LMR-400UF for 2 Meters and 70cm</a:t>
            </a:r>
          </a:p>
        </p:txBody>
      </p:sp>
      <p:pic>
        <p:nvPicPr>
          <p:cNvPr id="14340" name="Picture 4">
            <a:extLst>
              <a:ext uri="{FF2B5EF4-FFF2-40B4-BE49-F238E27FC236}">
                <a16:creationId xmlns:a16="http://schemas.microsoft.com/office/drawing/2014/main" id="{4A6F4DC8-A766-4E91-973D-FB470947A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5715000" cy="392747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405685EE-0A54-40B7-AE13-43A8A0ECC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1447800"/>
            <a:ext cx="2382838" cy="3505200"/>
          </a:xfrm>
          <a:prstGeom prst="rect">
            <a:avLst/>
          </a:prstGeom>
          <a:noFill/>
          <a:extLst>
            <a:ext uri="{909E8E84-426E-40DD-AFC4-6F175D3DCCD1}">
              <a14:hiddenFill xmlns:a14="http://schemas.microsoft.com/office/drawing/2010/main">
                <a:solidFill>
                  <a:srgbClr val="FFFFFF"/>
                </a:solidFill>
              </a14:hiddenFill>
            </a:ext>
          </a:extLst>
        </p:spPr>
      </p:pic>
      <p:sp>
        <p:nvSpPr>
          <p:cNvPr id="14342" name="Text Box 6">
            <a:extLst>
              <a:ext uri="{FF2B5EF4-FFF2-40B4-BE49-F238E27FC236}">
                <a16:creationId xmlns:a16="http://schemas.microsoft.com/office/drawing/2014/main" id="{CB16E08E-EF10-48DF-8A40-96C74390F718}"/>
              </a:ext>
            </a:extLst>
          </p:cNvPr>
          <p:cNvSpPr txBox="1">
            <a:spLocks noChangeArrowheads="1"/>
          </p:cNvSpPr>
          <p:nvPr/>
        </p:nvSpPr>
        <p:spPr bwMode="auto">
          <a:xfrm>
            <a:off x="6248400" y="8382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30 foot chunk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a:extLst>
              <a:ext uri="{FF2B5EF4-FFF2-40B4-BE49-F238E27FC236}">
                <a16:creationId xmlns:a16="http://schemas.microsoft.com/office/drawing/2014/main" id="{0698D217-6403-4A61-89C8-ECB4DA510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96200" cy="5772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83CC34E-1468-4F5A-A4F3-604B5421A565}"/>
              </a:ext>
            </a:extLst>
          </p:cNvPr>
          <p:cNvSpPr>
            <a:spLocks noGrp="1" noRot="1" noChangeArrowheads="1"/>
          </p:cNvSpPr>
          <p:nvPr>
            <p:ph type="title"/>
          </p:nvPr>
        </p:nvSpPr>
        <p:spPr/>
        <p:txBody>
          <a:bodyPr/>
          <a:lstStyle/>
          <a:p>
            <a:r>
              <a:rPr lang="en-US" altLang="en-US"/>
              <a:t>Antennas</a:t>
            </a:r>
          </a:p>
        </p:txBody>
      </p:sp>
      <p:sp>
        <p:nvSpPr>
          <p:cNvPr id="20483" name="Rectangle 3">
            <a:extLst>
              <a:ext uri="{FF2B5EF4-FFF2-40B4-BE49-F238E27FC236}">
                <a16:creationId xmlns:a16="http://schemas.microsoft.com/office/drawing/2014/main" id="{805174DA-85A0-45AA-AE4B-29EAE3BE74C5}"/>
              </a:ext>
            </a:extLst>
          </p:cNvPr>
          <p:cNvSpPr>
            <a:spLocks noGrp="1" noChangeArrowheads="1"/>
          </p:cNvSpPr>
          <p:nvPr>
            <p:ph type="body" idx="1"/>
          </p:nvPr>
        </p:nvSpPr>
        <p:spPr>
          <a:xfrm>
            <a:off x="533400" y="1600200"/>
            <a:ext cx="1828800" cy="4525963"/>
          </a:xfrm>
        </p:spPr>
        <p:txBody>
          <a:bodyPr/>
          <a:lstStyle/>
          <a:p>
            <a:r>
              <a:rPr lang="en-US" altLang="en-US"/>
              <a:t>Omnis?</a:t>
            </a:r>
          </a:p>
          <a:p>
            <a:r>
              <a:rPr lang="en-US" altLang="en-US"/>
              <a:t>Range about 60 miles</a:t>
            </a:r>
          </a:p>
          <a:p>
            <a:r>
              <a:rPr lang="en-US" altLang="en-US"/>
              <a:t>Simple</a:t>
            </a:r>
          </a:p>
        </p:txBody>
      </p:sp>
      <p:pic>
        <p:nvPicPr>
          <p:cNvPr id="20484" name="Picture 4">
            <a:extLst>
              <a:ext uri="{FF2B5EF4-FFF2-40B4-BE49-F238E27FC236}">
                <a16:creationId xmlns:a16="http://schemas.microsoft.com/office/drawing/2014/main" id="{0529B004-0322-42DC-8AA0-08312B5FD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002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77496C-E761-4465-8B1F-B786FDA000CB}"/>
              </a:ext>
            </a:extLst>
          </p:cNvPr>
          <p:cNvSpPr>
            <a:spLocks noGrp="1"/>
          </p:cNvSpPr>
          <p:nvPr>
            <p:ph type="title"/>
          </p:nvPr>
        </p:nvSpPr>
        <p:spPr>
          <a:xfrm>
            <a:off x="0" y="0"/>
            <a:ext cx="9144000" cy="1143000"/>
          </a:xfrm>
          <a:solidFill>
            <a:schemeClr val="accent1"/>
          </a:solidFill>
        </p:spPr>
        <p:txBody>
          <a:bodyPr>
            <a:normAutofit/>
          </a:bodyPr>
          <a:lstStyle/>
          <a:p>
            <a:pPr algn="ctr"/>
            <a:r>
              <a:rPr lang="en-US" b="1" dirty="0">
                <a:solidFill>
                  <a:schemeClr val="bg1"/>
                </a:solidFill>
                <a:latin typeface="+mn-lt"/>
              </a:rPr>
              <a:t>Operating: Rover</a:t>
            </a:r>
          </a:p>
        </p:txBody>
      </p:sp>
      <p:pic>
        <p:nvPicPr>
          <p:cNvPr id="4" name="Picture 3" descr="A car parked in a parking lot&#10;&#10;Description automatically generated">
            <a:extLst>
              <a:ext uri="{FF2B5EF4-FFF2-40B4-BE49-F238E27FC236}">
                <a16:creationId xmlns:a16="http://schemas.microsoft.com/office/drawing/2014/main" id="{C191E808-E0E9-472D-9ADA-1B6FBC3AB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748"/>
            <a:ext cx="9144000" cy="5745252"/>
          </a:xfrm>
          <a:prstGeom prst="rect">
            <a:avLst/>
          </a:prstGeom>
        </p:spPr>
      </p:pic>
      <p:sp>
        <p:nvSpPr>
          <p:cNvPr id="5" name="TextBox 4">
            <a:extLst>
              <a:ext uri="{FF2B5EF4-FFF2-40B4-BE49-F238E27FC236}">
                <a16:creationId xmlns:a16="http://schemas.microsoft.com/office/drawing/2014/main" id="{447D6C2B-D849-4750-A515-7210E690A37B}"/>
              </a:ext>
            </a:extLst>
          </p:cNvPr>
          <p:cNvSpPr txBox="1"/>
          <p:nvPr/>
        </p:nvSpPr>
        <p:spPr>
          <a:xfrm>
            <a:off x="150828" y="1143000"/>
            <a:ext cx="3513975" cy="523220"/>
          </a:xfrm>
          <a:prstGeom prst="rect">
            <a:avLst/>
          </a:prstGeom>
          <a:noFill/>
        </p:spPr>
        <p:txBody>
          <a:bodyPr wrap="none" rtlCol="0">
            <a:spAutoFit/>
          </a:bodyPr>
          <a:lstStyle/>
          <a:p>
            <a:r>
              <a:rPr lang="en-US" sz="2800" b="1" dirty="0">
                <a:solidFill>
                  <a:schemeClr val="accent6">
                    <a:lumMod val="75000"/>
                  </a:schemeClr>
                </a:solidFill>
              </a:rPr>
              <a:t>Simple Mag Mounts…</a:t>
            </a:r>
          </a:p>
        </p:txBody>
      </p:sp>
    </p:spTree>
    <p:extLst>
      <p:ext uri="{BB962C8B-B14F-4D97-AF65-F5344CB8AC3E}">
        <p14:creationId xmlns:p14="http://schemas.microsoft.com/office/powerpoint/2010/main" val="1055508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2850F8-9ECA-4CF8-86EB-9521DDA11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71475"/>
            <a:ext cx="8153400" cy="6115050"/>
          </a:xfrm>
          <a:prstGeom prst="rect">
            <a:avLst/>
          </a:prstGeom>
        </p:spPr>
      </p:pic>
      <p:sp>
        <p:nvSpPr>
          <p:cNvPr id="6" name="TextBox 5">
            <a:extLst>
              <a:ext uri="{FF2B5EF4-FFF2-40B4-BE49-F238E27FC236}">
                <a16:creationId xmlns:a16="http://schemas.microsoft.com/office/drawing/2014/main" id="{F00303E6-317C-4E53-A8E1-B0AC55D187F0}"/>
              </a:ext>
            </a:extLst>
          </p:cNvPr>
          <p:cNvSpPr txBox="1"/>
          <p:nvPr/>
        </p:nvSpPr>
        <p:spPr>
          <a:xfrm>
            <a:off x="1447800" y="1143000"/>
            <a:ext cx="5147563" cy="646331"/>
          </a:xfrm>
          <a:prstGeom prst="rect">
            <a:avLst/>
          </a:prstGeom>
          <a:noFill/>
        </p:spPr>
        <p:txBody>
          <a:bodyPr wrap="none" rtlCol="0">
            <a:spAutoFit/>
          </a:bodyPr>
          <a:lstStyle/>
          <a:p>
            <a:r>
              <a:rPr lang="en-US" sz="3600" dirty="0"/>
              <a:t>KK6MC/R in New Mexico</a:t>
            </a:r>
          </a:p>
        </p:txBody>
      </p:sp>
    </p:spTree>
    <p:extLst>
      <p:ext uri="{BB962C8B-B14F-4D97-AF65-F5344CB8AC3E}">
        <p14:creationId xmlns:p14="http://schemas.microsoft.com/office/powerpoint/2010/main" val="3150428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77496C-E761-4465-8B1F-B786FDA000CB}"/>
              </a:ext>
            </a:extLst>
          </p:cNvPr>
          <p:cNvSpPr>
            <a:spLocks noGrp="1"/>
          </p:cNvSpPr>
          <p:nvPr>
            <p:ph type="title"/>
          </p:nvPr>
        </p:nvSpPr>
        <p:spPr>
          <a:xfrm>
            <a:off x="0" y="0"/>
            <a:ext cx="9144000" cy="1143000"/>
          </a:xfrm>
          <a:solidFill>
            <a:schemeClr val="accent1"/>
          </a:solidFill>
        </p:spPr>
        <p:txBody>
          <a:bodyPr/>
          <a:lstStyle/>
          <a:p>
            <a:pPr algn="ctr"/>
            <a:r>
              <a:rPr lang="en-US" b="1" dirty="0">
                <a:solidFill>
                  <a:schemeClr val="bg1"/>
                </a:solidFill>
                <a:latin typeface="+mn-lt"/>
              </a:rPr>
              <a:t>Operating: Rover</a:t>
            </a:r>
          </a:p>
        </p:txBody>
      </p:sp>
      <p:pic>
        <p:nvPicPr>
          <p:cNvPr id="3" name="Picture 2">
            <a:extLst>
              <a:ext uri="{FF2B5EF4-FFF2-40B4-BE49-F238E27FC236}">
                <a16:creationId xmlns:a16="http://schemas.microsoft.com/office/drawing/2014/main" id="{88D406FE-F6EE-4C48-BB1A-40542122BD77}"/>
              </a:ext>
            </a:extLst>
          </p:cNvPr>
          <p:cNvPicPr>
            <a:picLocks noChangeAspect="1"/>
          </p:cNvPicPr>
          <p:nvPr/>
        </p:nvPicPr>
        <p:blipFill>
          <a:blip r:embed="rId3"/>
          <a:stretch>
            <a:fillRect/>
          </a:stretch>
        </p:blipFill>
        <p:spPr>
          <a:xfrm>
            <a:off x="0" y="1143000"/>
            <a:ext cx="9144000" cy="5715000"/>
          </a:xfrm>
          <a:prstGeom prst="rect">
            <a:avLst/>
          </a:prstGeom>
        </p:spPr>
      </p:pic>
      <p:sp>
        <p:nvSpPr>
          <p:cNvPr id="2" name="TextBox 1">
            <a:extLst>
              <a:ext uri="{FF2B5EF4-FFF2-40B4-BE49-F238E27FC236}">
                <a16:creationId xmlns:a16="http://schemas.microsoft.com/office/drawing/2014/main" id="{65B8DD5A-0AFF-4E4D-9BE6-0AC691B7A3BC}"/>
              </a:ext>
            </a:extLst>
          </p:cNvPr>
          <p:cNvSpPr txBox="1"/>
          <p:nvPr/>
        </p:nvSpPr>
        <p:spPr>
          <a:xfrm>
            <a:off x="0" y="1143000"/>
            <a:ext cx="7343742" cy="523220"/>
          </a:xfrm>
          <a:prstGeom prst="rect">
            <a:avLst/>
          </a:prstGeom>
          <a:noFill/>
        </p:spPr>
        <p:txBody>
          <a:bodyPr wrap="none" rtlCol="0">
            <a:spAutoFit/>
          </a:bodyPr>
          <a:lstStyle/>
          <a:p>
            <a:r>
              <a:rPr lang="en-US" sz="2800" b="1" dirty="0">
                <a:solidFill>
                  <a:schemeClr val="accent1">
                    <a:lumMod val="75000"/>
                  </a:schemeClr>
                </a:solidFill>
              </a:rPr>
              <a:t>“Tiny Tower”, Complete With Antenna Rotator…</a:t>
            </a:r>
          </a:p>
        </p:txBody>
      </p:sp>
    </p:spTree>
    <p:extLst>
      <p:ext uri="{BB962C8B-B14F-4D97-AF65-F5344CB8AC3E}">
        <p14:creationId xmlns:p14="http://schemas.microsoft.com/office/powerpoint/2010/main" val="187511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6AB0F873-EEB4-4AFF-9A83-23EC79D863F2}"/>
              </a:ext>
            </a:extLst>
          </p:cNvPr>
          <p:cNvSpPr>
            <a:spLocks noGrp="1" noChangeArrowheads="1"/>
          </p:cNvSpPr>
          <p:nvPr>
            <p:ph type="body" idx="1"/>
          </p:nvPr>
        </p:nvSpPr>
        <p:spPr>
          <a:xfrm>
            <a:off x="457200" y="533400"/>
            <a:ext cx="8229600" cy="4525963"/>
          </a:xfrm>
        </p:spPr>
        <p:txBody>
          <a:bodyPr/>
          <a:lstStyle/>
          <a:p>
            <a:pPr>
              <a:buFont typeface="Wingdings" panose="05000000000000000000" pitchFamily="2" charset="2"/>
              <a:buNone/>
            </a:pPr>
            <a:r>
              <a:rPr lang="en-US" altLang="en-US"/>
              <a:t>Beams – reach out and touch</a:t>
            </a:r>
          </a:p>
        </p:txBody>
      </p:sp>
      <p:pic>
        <p:nvPicPr>
          <p:cNvPr id="6" name="Picture 2">
            <a:extLst>
              <a:ext uri="{FF2B5EF4-FFF2-40B4-BE49-F238E27FC236}">
                <a16:creationId xmlns:a16="http://schemas.microsoft.com/office/drawing/2014/main" id="{FE77F5E5-DC5F-437D-9870-11C8D95C87F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07777"/>
            <a:ext cx="7710488" cy="5253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16D997AD-79D2-46FC-BDFC-C68142FB0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7010400" cy="588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C93F1DF-A4EB-451D-8F2B-ACC27D45D27D}"/>
              </a:ext>
            </a:extLst>
          </p:cNvPr>
          <p:cNvSpPr>
            <a:spLocks noGrp="1" noRot="1" noChangeArrowheads="1"/>
          </p:cNvSpPr>
          <p:nvPr>
            <p:ph type="title"/>
          </p:nvPr>
        </p:nvSpPr>
        <p:spPr/>
        <p:txBody>
          <a:bodyPr/>
          <a:lstStyle/>
          <a:p>
            <a:r>
              <a:rPr lang="en-US" altLang="en-US"/>
              <a:t>Commercial Beams</a:t>
            </a:r>
          </a:p>
        </p:txBody>
      </p:sp>
      <p:sp>
        <p:nvSpPr>
          <p:cNvPr id="22531" name="Rectangle 3">
            <a:extLst>
              <a:ext uri="{FF2B5EF4-FFF2-40B4-BE49-F238E27FC236}">
                <a16:creationId xmlns:a16="http://schemas.microsoft.com/office/drawing/2014/main" id="{E432AB85-AC46-4CA6-B4F2-389F5BF7E730}"/>
              </a:ext>
            </a:extLst>
          </p:cNvPr>
          <p:cNvSpPr>
            <a:spLocks noGrp="1" noChangeArrowheads="1"/>
          </p:cNvSpPr>
          <p:nvPr>
            <p:ph type="body" idx="1"/>
          </p:nvPr>
        </p:nvSpPr>
        <p:spPr/>
        <p:txBody>
          <a:bodyPr/>
          <a:lstStyle/>
          <a:p>
            <a:r>
              <a:rPr lang="en-US" altLang="en-US"/>
              <a:t>Cushcraft</a:t>
            </a:r>
          </a:p>
          <a:p>
            <a:r>
              <a:rPr lang="en-US" altLang="en-US"/>
              <a:t>M-Squared</a:t>
            </a:r>
          </a:p>
          <a:p>
            <a:r>
              <a:rPr lang="en-US" altLang="en-US"/>
              <a:t>Directive Systems</a:t>
            </a:r>
          </a:p>
          <a:p>
            <a:endParaRPr lang="en-US" altLang="en-US"/>
          </a:p>
          <a:p>
            <a:endParaRPr lang="en-US" altLang="en-US"/>
          </a:p>
          <a:p>
            <a:endParaRPr lang="en-US" altLang="en-US"/>
          </a:p>
        </p:txBody>
      </p:sp>
      <p:pic>
        <p:nvPicPr>
          <p:cNvPr id="22532" name="Picture 4">
            <a:extLst>
              <a:ext uri="{FF2B5EF4-FFF2-40B4-BE49-F238E27FC236}">
                <a16:creationId xmlns:a16="http://schemas.microsoft.com/office/drawing/2014/main" id="{7698DDB8-334C-414E-B1BF-6334051C9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29000"/>
            <a:ext cx="8210550" cy="476250"/>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 Box 5">
            <a:extLst>
              <a:ext uri="{FF2B5EF4-FFF2-40B4-BE49-F238E27FC236}">
                <a16:creationId xmlns:a16="http://schemas.microsoft.com/office/drawing/2014/main" id="{9B8256BC-5B2A-433A-85E4-6E5D93040EB6}"/>
              </a:ext>
            </a:extLst>
          </p:cNvPr>
          <p:cNvSpPr txBox="1">
            <a:spLocks noChangeArrowheads="1"/>
          </p:cNvSpPr>
          <p:nvPr/>
        </p:nvSpPr>
        <p:spPr bwMode="auto">
          <a:xfrm>
            <a:off x="533400" y="4572000"/>
            <a:ext cx="807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Beams:  Increasing complexity to increase range and coverage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8689C35-A18F-4635-9FAD-D36FF9BBBFDA}"/>
              </a:ext>
            </a:extLst>
          </p:cNvPr>
          <p:cNvSpPr>
            <a:spLocks noGrp="1" noRot="1" noChangeArrowheads="1"/>
          </p:cNvSpPr>
          <p:nvPr>
            <p:ph type="title"/>
          </p:nvPr>
        </p:nvSpPr>
        <p:spPr/>
        <p:txBody>
          <a:bodyPr/>
          <a:lstStyle/>
          <a:p>
            <a:r>
              <a:rPr lang="en-US" altLang="en-US"/>
              <a:t>WA5VJB “Cheap” Yagis</a:t>
            </a:r>
          </a:p>
        </p:txBody>
      </p:sp>
      <p:sp>
        <p:nvSpPr>
          <p:cNvPr id="23555" name="Rectangle 3">
            <a:extLst>
              <a:ext uri="{FF2B5EF4-FFF2-40B4-BE49-F238E27FC236}">
                <a16:creationId xmlns:a16="http://schemas.microsoft.com/office/drawing/2014/main" id="{50A48FEC-5BA9-4376-99DB-2105FE8B13D3}"/>
              </a:ext>
            </a:extLst>
          </p:cNvPr>
          <p:cNvSpPr>
            <a:spLocks noGrp="1" noChangeArrowheads="1"/>
          </p:cNvSpPr>
          <p:nvPr>
            <p:ph type="body" idx="1"/>
          </p:nvPr>
        </p:nvSpPr>
        <p:spPr/>
        <p:txBody>
          <a:bodyPr/>
          <a:lstStyle/>
          <a:p>
            <a:r>
              <a:rPr lang="en-US" altLang="en-US"/>
              <a:t>Kent designed an easily replicated antenna tolerant of abuse</a:t>
            </a:r>
          </a:p>
          <a:p>
            <a:r>
              <a:rPr lang="en-US" altLang="en-US" sz="2800">
                <a:hlinkClick r:id="rId2"/>
              </a:rPr>
              <a:t>http://www.wa5vjb.com/yagi-pdf/cheapyagi.pdf</a:t>
            </a:r>
            <a:endParaRPr lang="en-US" altLang="en-US" sz="2800"/>
          </a:p>
          <a:p>
            <a:r>
              <a:rPr lang="en-US" altLang="en-US" sz="2800"/>
              <a:t>Driven element is a “J”.  Proximity of first director and reflector “load” the J such that feedpoint impedance is near 50 Ohms.</a:t>
            </a:r>
          </a:p>
          <a:p>
            <a:r>
              <a:rPr lang="en-US" altLang="en-US" sz="2800"/>
              <a:t>Build your own for minimal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227DBAF8-8AE0-4E93-827B-F3862E75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27722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a:extLst>
              <a:ext uri="{FF2B5EF4-FFF2-40B4-BE49-F238E27FC236}">
                <a16:creationId xmlns:a16="http://schemas.microsoft.com/office/drawing/2014/main" id="{E2757C9F-218E-4B08-B9B6-6D25E7DDA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95600"/>
            <a:ext cx="7362825" cy="2409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a:extLst>
              <a:ext uri="{FF2B5EF4-FFF2-40B4-BE49-F238E27FC236}">
                <a16:creationId xmlns:a16="http://schemas.microsoft.com/office/drawing/2014/main" id="{45BCB2A3-9D8E-4F71-A14C-353DD7D4B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57200"/>
            <a:ext cx="421005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C0B93BBE-F919-4E25-A53B-6EE3BC949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a:extLst>
              <a:ext uri="{FF2B5EF4-FFF2-40B4-BE49-F238E27FC236}">
                <a16:creationId xmlns:a16="http://schemas.microsoft.com/office/drawing/2014/main" id="{96CFEB78-A1AE-4F6C-9026-58A14D082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543800" cy="4646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a:extLst>
              <a:ext uri="{FF2B5EF4-FFF2-40B4-BE49-F238E27FC236}">
                <a16:creationId xmlns:a16="http://schemas.microsoft.com/office/drawing/2014/main" id="{8DADDCBD-F572-4F25-84DA-FE73EB27C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938" y="381000"/>
            <a:ext cx="3794125"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outdoor, light&#10;&#10;Description automatically generated">
            <a:extLst>
              <a:ext uri="{FF2B5EF4-FFF2-40B4-BE49-F238E27FC236}">
                <a16:creationId xmlns:a16="http://schemas.microsoft.com/office/drawing/2014/main" id="{34ECD5BB-5351-4A31-8167-8C706DCFE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00050"/>
            <a:ext cx="8204200" cy="6153150"/>
          </a:xfrm>
          <a:prstGeom prst="rect">
            <a:avLst/>
          </a:prstGeom>
        </p:spPr>
      </p:pic>
      <p:sp>
        <p:nvSpPr>
          <p:cNvPr id="4" name="TextBox 3">
            <a:extLst>
              <a:ext uri="{FF2B5EF4-FFF2-40B4-BE49-F238E27FC236}">
                <a16:creationId xmlns:a16="http://schemas.microsoft.com/office/drawing/2014/main" id="{8F561462-BCF2-4F54-811C-1B7BBAE4E68C}"/>
              </a:ext>
            </a:extLst>
          </p:cNvPr>
          <p:cNvSpPr txBox="1"/>
          <p:nvPr/>
        </p:nvSpPr>
        <p:spPr>
          <a:xfrm>
            <a:off x="838200" y="1676400"/>
            <a:ext cx="3497945" cy="1077218"/>
          </a:xfrm>
          <a:prstGeom prst="rect">
            <a:avLst/>
          </a:prstGeom>
          <a:noFill/>
        </p:spPr>
        <p:txBody>
          <a:bodyPr wrap="none" rtlCol="0">
            <a:spAutoFit/>
          </a:bodyPr>
          <a:lstStyle/>
          <a:p>
            <a:r>
              <a:rPr lang="en-US" sz="3200" dirty="0"/>
              <a:t>Danny, N0SPN/R</a:t>
            </a:r>
          </a:p>
          <a:p>
            <a:r>
              <a:rPr lang="en-US" sz="3200" dirty="0"/>
              <a:t>Near Rochester, MN</a:t>
            </a:r>
          </a:p>
        </p:txBody>
      </p:sp>
    </p:spTree>
    <p:extLst>
      <p:ext uri="{BB962C8B-B14F-4D97-AF65-F5344CB8AC3E}">
        <p14:creationId xmlns:p14="http://schemas.microsoft.com/office/powerpoint/2010/main" val="407892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A48F0402-5716-4606-9FB8-C8430881B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71500"/>
            <a:ext cx="7391400" cy="554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a:extLst>
              <a:ext uri="{FF2B5EF4-FFF2-40B4-BE49-F238E27FC236}">
                <a16:creationId xmlns:a16="http://schemas.microsoft.com/office/drawing/2014/main" id="{A6B16752-F0E1-4DB1-8947-B482F3C41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381000"/>
            <a:ext cx="3255963"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a:extLst>
              <a:ext uri="{FF2B5EF4-FFF2-40B4-BE49-F238E27FC236}">
                <a16:creationId xmlns:a16="http://schemas.microsoft.com/office/drawing/2014/main" id="{F7945D59-0390-4222-8D3E-02C712D81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382000" cy="3484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2DBF1AFD-CFDF-43E2-A877-0DD0AE7A6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8305800" cy="4298950"/>
          </a:xfrm>
          <a:prstGeom prst="rect">
            <a:avLst/>
          </a:prstGeom>
          <a:noFill/>
          <a:extLst>
            <a:ext uri="{909E8E84-426E-40DD-AFC4-6F175D3DCCD1}">
              <a14:hiddenFill xmlns:a14="http://schemas.microsoft.com/office/drawing/2010/main">
                <a:solidFill>
                  <a:srgbClr val="FFFFFF"/>
                </a:solidFill>
              </a14:hiddenFill>
            </a:ext>
          </a:extLst>
        </p:spPr>
      </p:pic>
      <p:sp>
        <p:nvSpPr>
          <p:cNvPr id="35845" name="Text Box 5">
            <a:extLst>
              <a:ext uri="{FF2B5EF4-FFF2-40B4-BE49-F238E27FC236}">
                <a16:creationId xmlns:a16="http://schemas.microsoft.com/office/drawing/2014/main" id="{A98DA38D-47E1-4ACC-ABE2-B4B6BB16EEC3}"/>
              </a:ext>
            </a:extLst>
          </p:cNvPr>
          <p:cNvSpPr txBox="1">
            <a:spLocks noChangeArrowheads="1"/>
          </p:cNvSpPr>
          <p:nvPr/>
        </p:nvSpPr>
        <p:spPr bwMode="auto">
          <a:xfrm>
            <a:off x="457200" y="51816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432 MHz		222 MHz			144 MHz</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CBDB350-CC4B-43AB-B1A8-A04155C9D747}"/>
              </a:ext>
            </a:extLst>
          </p:cNvPr>
          <p:cNvSpPr>
            <a:spLocks noGrp="1" noRot="1" noChangeArrowheads="1"/>
          </p:cNvSpPr>
          <p:nvPr>
            <p:ph type="title"/>
          </p:nvPr>
        </p:nvSpPr>
        <p:spPr/>
        <p:txBody>
          <a:bodyPr/>
          <a:lstStyle/>
          <a:p>
            <a:r>
              <a:rPr lang="en-US" altLang="en-US"/>
              <a:t>For 6 Meters</a:t>
            </a:r>
          </a:p>
        </p:txBody>
      </p:sp>
      <p:sp>
        <p:nvSpPr>
          <p:cNvPr id="43011" name="Rectangle 3">
            <a:extLst>
              <a:ext uri="{FF2B5EF4-FFF2-40B4-BE49-F238E27FC236}">
                <a16:creationId xmlns:a16="http://schemas.microsoft.com/office/drawing/2014/main" id="{CC560C6C-7D2C-4E08-B222-4FE7A6E54853}"/>
              </a:ext>
            </a:extLst>
          </p:cNvPr>
          <p:cNvSpPr>
            <a:spLocks noGrp="1" noChangeArrowheads="1"/>
          </p:cNvSpPr>
          <p:nvPr>
            <p:ph type="body" idx="1"/>
          </p:nvPr>
        </p:nvSpPr>
        <p:spPr/>
        <p:txBody>
          <a:bodyPr/>
          <a:lstStyle/>
          <a:p>
            <a:r>
              <a:rPr lang="en-US" altLang="en-US"/>
              <a:t>Dipole, Halo, or Moxon</a:t>
            </a:r>
          </a:p>
          <a:p>
            <a:r>
              <a:rPr lang="en-US" altLang="en-US"/>
              <a:t>I prefer a dipole</a:t>
            </a:r>
          </a:p>
          <a:p>
            <a:r>
              <a:rPr lang="en-US" altLang="en-US"/>
              <a:t>Height is VERY helpful</a:t>
            </a:r>
          </a:p>
          <a:p>
            <a:r>
              <a:rPr lang="en-US" altLang="en-US"/>
              <a:t>Hamstick if only working E-Skip ………..or if in a jam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a:extLst>
              <a:ext uri="{FF2B5EF4-FFF2-40B4-BE49-F238E27FC236}">
                <a16:creationId xmlns:a16="http://schemas.microsoft.com/office/drawing/2014/main" id="{A89DEA41-52FC-442D-8405-031899BE2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255270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a:extLst>
              <a:ext uri="{FF2B5EF4-FFF2-40B4-BE49-F238E27FC236}">
                <a16:creationId xmlns:a16="http://schemas.microsoft.com/office/drawing/2014/main" id="{9253A3A2-58AE-4BE2-8004-209F7CA1F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066800"/>
            <a:ext cx="5562600" cy="417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793F4F37-9A22-4253-9695-F245FCDC3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924800" cy="3870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a:extLst>
              <a:ext uri="{FF2B5EF4-FFF2-40B4-BE49-F238E27FC236}">
                <a16:creationId xmlns:a16="http://schemas.microsoft.com/office/drawing/2014/main" id="{103A2766-23D1-4853-B4F1-F722CFC88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72400" cy="582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a:extLst>
              <a:ext uri="{FF2B5EF4-FFF2-40B4-BE49-F238E27FC236}">
                <a16:creationId xmlns:a16="http://schemas.microsoft.com/office/drawing/2014/main" id="{DDD297F2-AE31-4178-8A35-25118D81E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a:extLst>
              <a:ext uri="{FF2B5EF4-FFF2-40B4-BE49-F238E27FC236}">
                <a16:creationId xmlns:a16="http://schemas.microsoft.com/office/drawing/2014/main" id="{1E962D6A-94DD-4256-8D55-EB03D79EF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4456113" cy="6019800"/>
          </a:xfrm>
          <a:prstGeom prst="rect">
            <a:avLst/>
          </a:prstGeom>
          <a:noFill/>
          <a:extLst>
            <a:ext uri="{909E8E84-426E-40DD-AFC4-6F175D3DCCD1}">
              <a14:hiddenFill xmlns:a14="http://schemas.microsoft.com/office/drawing/2010/main">
                <a:solidFill>
                  <a:srgbClr val="FFFFFF"/>
                </a:solidFill>
              </a14:hiddenFill>
            </a:ext>
          </a:extLst>
        </p:spPr>
      </p:pic>
      <p:sp>
        <p:nvSpPr>
          <p:cNvPr id="48133" name="Text Box 5">
            <a:extLst>
              <a:ext uri="{FF2B5EF4-FFF2-40B4-BE49-F238E27FC236}">
                <a16:creationId xmlns:a16="http://schemas.microsoft.com/office/drawing/2014/main" id="{4F1BBF24-CF6D-427B-AAFA-71F47F298AD5}"/>
              </a:ext>
            </a:extLst>
          </p:cNvPr>
          <p:cNvSpPr txBox="1">
            <a:spLocks noChangeArrowheads="1"/>
          </p:cNvSpPr>
          <p:nvPr/>
        </p:nvSpPr>
        <p:spPr bwMode="auto">
          <a:xfrm>
            <a:off x="5165725" y="506413"/>
            <a:ext cx="35210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I work K2DRH, W9GA, W0UC, N9DG,  and sometimes W0ZQ from hundreds of miles away using a dipole (on 6m) at 18 </a:t>
            </a:r>
          </a:p>
          <a:p>
            <a:r>
              <a:rPr lang="en-US" altLang="en-US" sz="3200"/>
              <a:t>Feet (and CW).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night, dark&#10;&#10;Description automatically generated">
            <a:extLst>
              <a:ext uri="{FF2B5EF4-FFF2-40B4-BE49-F238E27FC236}">
                <a16:creationId xmlns:a16="http://schemas.microsoft.com/office/drawing/2014/main" id="{3F720108-CE83-40BB-8D9F-D0C1C7593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214312"/>
            <a:ext cx="5715000" cy="6429375"/>
          </a:xfrm>
          <a:prstGeom prst="rect">
            <a:avLst/>
          </a:prstGeom>
        </p:spPr>
      </p:pic>
    </p:spTree>
    <p:extLst>
      <p:ext uri="{BB962C8B-B14F-4D97-AF65-F5344CB8AC3E}">
        <p14:creationId xmlns:p14="http://schemas.microsoft.com/office/powerpoint/2010/main" val="3041588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a:extLst>
              <a:ext uri="{FF2B5EF4-FFF2-40B4-BE49-F238E27FC236}">
                <a16:creationId xmlns:a16="http://schemas.microsoft.com/office/drawing/2014/main" id="{A21E9695-5204-4ECE-9167-D525A0CEC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1909763" cy="6096000"/>
          </a:xfrm>
          <a:prstGeom prst="rect">
            <a:avLst/>
          </a:prstGeom>
          <a:noFill/>
          <a:extLst>
            <a:ext uri="{909E8E84-426E-40DD-AFC4-6F175D3DCCD1}">
              <a14:hiddenFill xmlns:a14="http://schemas.microsoft.com/office/drawing/2010/main">
                <a:solidFill>
                  <a:srgbClr val="FFFFFF"/>
                </a:solidFill>
              </a14:hiddenFill>
            </a:ext>
          </a:extLst>
        </p:spPr>
      </p:pic>
      <p:pic>
        <p:nvPicPr>
          <p:cNvPr id="49157" name="Picture 5">
            <a:extLst>
              <a:ext uri="{FF2B5EF4-FFF2-40B4-BE49-F238E27FC236}">
                <a16:creationId xmlns:a16="http://schemas.microsoft.com/office/drawing/2014/main" id="{C9418052-AF3A-4F24-8015-6BC33DBC9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3400"/>
            <a:ext cx="6096000" cy="5821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a:extLst>
              <a:ext uri="{FF2B5EF4-FFF2-40B4-BE49-F238E27FC236}">
                <a16:creationId xmlns:a16="http://schemas.microsoft.com/office/drawing/2014/main" id="{5C2FE476-CDD8-47DA-95BC-07D394539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85800"/>
            <a:ext cx="5943600" cy="5676900"/>
          </a:xfrm>
          <a:prstGeom prst="rect">
            <a:avLst/>
          </a:prstGeom>
          <a:noFill/>
          <a:extLst>
            <a:ext uri="{909E8E84-426E-40DD-AFC4-6F175D3DCCD1}">
              <a14:hiddenFill xmlns:a14="http://schemas.microsoft.com/office/drawing/2010/main">
                <a:solidFill>
                  <a:srgbClr val="FFFFFF"/>
                </a:solidFill>
              </a14:hiddenFill>
            </a:ext>
          </a:extLst>
        </p:spPr>
      </p:pic>
      <p:sp>
        <p:nvSpPr>
          <p:cNvPr id="50182" name="Text Box 6">
            <a:extLst>
              <a:ext uri="{FF2B5EF4-FFF2-40B4-BE49-F238E27FC236}">
                <a16:creationId xmlns:a16="http://schemas.microsoft.com/office/drawing/2014/main" id="{C347CB8B-D954-4100-B069-E448FDF79ACD}"/>
              </a:ext>
            </a:extLst>
          </p:cNvPr>
          <p:cNvSpPr txBox="1">
            <a:spLocks noChangeArrowheads="1"/>
          </p:cNvSpPr>
          <p:nvPr/>
        </p:nvSpPr>
        <p:spPr bwMode="auto">
          <a:xfrm>
            <a:off x="288925" y="735013"/>
            <a:ext cx="2073275"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Short “sees” long</a:t>
            </a:r>
          </a:p>
          <a:p>
            <a:r>
              <a:rPr lang="en-US" altLang="en-US" sz="3200"/>
              <a:t>but long doesn’t “see” short</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a:extLst>
              <a:ext uri="{FF2B5EF4-FFF2-40B4-BE49-F238E27FC236}">
                <a16:creationId xmlns:a16="http://schemas.microsoft.com/office/drawing/2014/main" id="{D3F29ADA-E7D5-4741-9289-417316D61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33400"/>
            <a:ext cx="6477000" cy="5673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a:extLst>
              <a:ext uri="{FF2B5EF4-FFF2-40B4-BE49-F238E27FC236}">
                <a16:creationId xmlns:a16="http://schemas.microsoft.com/office/drawing/2014/main" id="{F66BC1EC-467A-4B98-AB3C-E7D14177E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473075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0A3B977-80CF-4F46-9F6B-10AD9BCC64C6}"/>
              </a:ext>
            </a:extLst>
          </p:cNvPr>
          <p:cNvSpPr>
            <a:spLocks noGrp="1" noRot="1" noChangeArrowheads="1"/>
          </p:cNvSpPr>
          <p:nvPr>
            <p:ph type="title"/>
          </p:nvPr>
        </p:nvSpPr>
        <p:spPr/>
        <p:txBody>
          <a:bodyPr/>
          <a:lstStyle/>
          <a:p>
            <a:r>
              <a:rPr lang="en-US" altLang="en-US"/>
              <a:t>Grid Corners are Nearby</a:t>
            </a:r>
          </a:p>
        </p:txBody>
      </p:sp>
      <p:pic>
        <p:nvPicPr>
          <p:cNvPr id="38916" name="Picture 4">
            <a:extLst>
              <a:ext uri="{FF2B5EF4-FFF2-40B4-BE49-F238E27FC236}">
                <a16:creationId xmlns:a16="http://schemas.microsoft.com/office/drawing/2014/main" id="{E375BEE4-D15C-4B14-8A3F-18D9BA52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867400" cy="4905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D89D3C70-82BC-4268-826A-9B8333B4E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867400" cy="4905375"/>
          </a:xfrm>
          <a:prstGeom prst="rect">
            <a:avLst/>
          </a:prstGeom>
          <a:noFill/>
          <a:extLst>
            <a:ext uri="{909E8E84-426E-40DD-AFC4-6F175D3DCCD1}">
              <a14:hiddenFill xmlns:a14="http://schemas.microsoft.com/office/drawing/2010/main">
                <a:solidFill>
                  <a:srgbClr val="FFFFFF"/>
                </a:solidFill>
              </a14:hiddenFill>
            </a:ext>
          </a:extLst>
        </p:spPr>
      </p:pic>
      <p:sp>
        <p:nvSpPr>
          <p:cNvPr id="39938" name="Rectangle 2">
            <a:extLst>
              <a:ext uri="{FF2B5EF4-FFF2-40B4-BE49-F238E27FC236}">
                <a16:creationId xmlns:a16="http://schemas.microsoft.com/office/drawing/2014/main" id="{CCB117C9-4CAA-49CA-8E4E-B355F8B0DBE4}"/>
              </a:ext>
            </a:extLst>
          </p:cNvPr>
          <p:cNvSpPr>
            <a:spLocks noGrp="1" noRot="1" noChangeArrowheads="1"/>
          </p:cNvSpPr>
          <p:nvPr>
            <p:ph type="title"/>
          </p:nvPr>
        </p:nvSpPr>
        <p:spPr/>
        <p:txBody>
          <a:bodyPr/>
          <a:lstStyle/>
          <a:p>
            <a:r>
              <a:rPr lang="en-US" altLang="en-US"/>
              <a:t>Grid Corners are Nearby</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a:extLst>
              <a:ext uri="{FF2B5EF4-FFF2-40B4-BE49-F238E27FC236}">
                <a16:creationId xmlns:a16="http://schemas.microsoft.com/office/drawing/2014/main" id="{AAA28966-02A1-4E4C-99F3-2A2514445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867400" cy="4906963"/>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a:extLst>
              <a:ext uri="{FF2B5EF4-FFF2-40B4-BE49-F238E27FC236}">
                <a16:creationId xmlns:a16="http://schemas.microsoft.com/office/drawing/2014/main" id="{52AE2017-5A4D-48FB-8B7E-9EE19CBF218E}"/>
              </a:ext>
            </a:extLst>
          </p:cNvPr>
          <p:cNvSpPr>
            <a:spLocks noGrp="1" noRot="1" noChangeArrowheads="1"/>
          </p:cNvSpPr>
          <p:nvPr>
            <p:ph type="title"/>
          </p:nvPr>
        </p:nvSpPr>
        <p:spPr/>
        <p:txBody>
          <a:bodyPr/>
          <a:lstStyle/>
          <a:p>
            <a:r>
              <a:rPr lang="en-US" altLang="en-US"/>
              <a:t>Grid Corners are Nearby</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a:extLst>
              <a:ext uri="{FF2B5EF4-FFF2-40B4-BE49-F238E27FC236}">
                <a16:creationId xmlns:a16="http://schemas.microsoft.com/office/drawing/2014/main" id="{47D1F002-D4D8-41D3-B142-D9557E9B5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867400" cy="4906963"/>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2">
            <a:extLst>
              <a:ext uri="{FF2B5EF4-FFF2-40B4-BE49-F238E27FC236}">
                <a16:creationId xmlns:a16="http://schemas.microsoft.com/office/drawing/2014/main" id="{ADDE6964-F465-480B-A339-3EF1FCAED3AF}"/>
              </a:ext>
            </a:extLst>
          </p:cNvPr>
          <p:cNvSpPr>
            <a:spLocks noGrp="1" noRot="1" noChangeArrowheads="1"/>
          </p:cNvSpPr>
          <p:nvPr>
            <p:ph type="title"/>
          </p:nvPr>
        </p:nvSpPr>
        <p:spPr/>
        <p:txBody>
          <a:bodyPr/>
          <a:lstStyle/>
          <a:p>
            <a:r>
              <a:rPr lang="en-US" altLang="en-US"/>
              <a:t>Grid Corners are Nearby</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547451" cy="4876798"/>
          </a:xfrm>
        </p:spPr>
        <p:txBody>
          <a:bodyPr>
            <a:normAutofit fontScale="92500" lnSpcReduction="10000"/>
          </a:bodyPr>
          <a:lstStyle/>
          <a:p>
            <a:r>
              <a:rPr lang="en-US" dirty="0"/>
              <a:t>Choosing an operating site</a:t>
            </a:r>
          </a:p>
          <a:p>
            <a:pPr lvl="1"/>
            <a:r>
              <a:rPr lang="en-US" dirty="0"/>
              <a:t>Topographic road maps</a:t>
            </a:r>
          </a:p>
          <a:p>
            <a:pPr lvl="2"/>
            <a:r>
              <a:rPr lang="en-US" dirty="0"/>
              <a:t>Delorme state atlases </a:t>
            </a:r>
          </a:p>
          <a:p>
            <a:pPr marL="914377" lvl="2" indent="0">
              <a:buNone/>
            </a:pPr>
            <a:r>
              <a:rPr lang="en-US" dirty="0"/>
              <a:t>    especially useful</a:t>
            </a:r>
          </a:p>
          <a:p>
            <a:pPr lvl="3"/>
            <a:r>
              <a:rPr lang="en-US" dirty="0"/>
              <a:t>Elevation contours</a:t>
            </a:r>
          </a:p>
          <a:p>
            <a:pPr lvl="3"/>
            <a:r>
              <a:rPr lang="en-US" dirty="0"/>
              <a:t>Back roads, dirt roads, trails</a:t>
            </a:r>
          </a:p>
          <a:p>
            <a:pPr lvl="1"/>
            <a:r>
              <a:rPr lang="en-US" dirty="0"/>
              <a:t>HeyWhatsThat.com</a:t>
            </a:r>
          </a:p>
          <a:p>
            <a:pPr lvl="2"/>
            <a:r>
              <a:rPr lang="en-US" dirty="0"/>
              <a:t>Web-based terrain profile</a:t>
            </a:r>
          </a:p>
          <a:p>
            <a:pPr marL="914400" lvl="2" indent="0">
              <a:buNone/>
            </a:pPr>
            <a:r>
              <a:rPr lang="en-US" dirty="0"/>
              <a:t>    analysis</a:t>
            </a:r>
          </a:p>
          <a:p>
            <a:pPr lvl="1"/>
            <a:r>
              <a:rPr lang="en-US" dirty="0"/>
              <a:t>Understand grid squares </a:t>
            </a:r>
            <a:br>
              <a:rPr lang="en-US" dirty="0"/>
            </a:br>
            <a:r>
              <a:rPr lang="en-US" dirty="0"/>
              <a:t>and grid corners</a:t>
            </a:r>
          </a:p>
          <a:p>
            <a:pPr lvl="1"/>
            <a:r>
              <a:rPr lang="en-US" dirty="0"/>
              <a:t>Radio Mobile terrain software</a:t>
            </a:r>
          </a:p>
          <a:p>
            <a:pPr lvl="1"/>
            <a:endParaRPr lang="en-US" dirty="0"/>
          </a:p>
        </p:txBody>
      </p:sp>
      <p:sp>
        <p:nvSpPr>
          <p:cNvPr id="4" name="TextBox 3"/>
          <p:cNvSpPr txBox="1"/>
          <p:nvPr/>
        </p:nvSpPr>
        <p:spPr>
          <a:xfrm>
            <a:off x="-20052" y="6611782"/>
            <a:ext cx="9164053" cy="246221"/>
          </a:xfrm>
          <a:prstGeom prst="rect">
            <a:avLst/>
          </a:prstGeom>
          <a:solidFill>
            <a:schemeClr val="accent1"/>
          </a:solidFill>
        </p:spPr>
        <p:txBody>
          <a:bodyPr wrap="square" rtlCol="0">
            <a:spAutoFit/>
          </a:bodyPr>
          <a:lstStyle/>
          <a:p>
            <a:endParaRPr lang="en-US" sz="1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272" y="3429000"/>
            <a:ext cx="3028379" cy="304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924" y="2307688"/>
            <a:ext cx="2152696" cy="3110990"/>
          </a:xfrm>
          <a:prstGeom prst="rect">
            <a:avLst/>
          </a:prstGeom>
        </p:spPr>
      </p:pic>
      <p:sp>
        <p:nvSpPr>
          <p:cNvPr id="9" name="Title 1">
            <a:extLst>
              <a:ext uri="{FF2B5EF4-FFF2-40B4-BE49-F238E27FC236}">
                <a16:creationId xmlns:a16="http://schemas.microsoft.com/office/drawing/2014/main" id="{F8704E6F-32EF-4098-A566-0D7D24D24A4C}"/>
              </a:ext>
            </a:extLst>
          </p:cNvPr>
          <p:cNvSpPr>
            <a:spLocks noGrp="1"/>
          </p:cNvSpPr>
          <p:nvPr>
            <p:ph type="title"/>
          </p:nvPr>
        </p:nvSpPr>
        <p:spPr>
          <a:xfrm>
            <a:off x="0" y="0"/>
            <a:ext cx="9144000" cy="1143000"/>
          </a:xfrm>
          <a:solidFill>
            <a:schemeClr val="accent1"/>
          </a:solidFill>
        </p:spPr>
        <p:txBody>
          <a:bodyPr/>
          <a:lstStyle/>
          <a:p>
            <a:pPr algn="ctr"/>
            <a:r>
              <a:rPr lang="en-US" b="1" dirty="0">
                <a:solidFill>
                  <a:schemeClr val="bg1"/>
                </a:solidFill>
                <a:latin typeface="+mn-lt"/>
              </a:rPr>
              <a:t>Operating: Rover Sites</a:t>
            </a:r>
          </a:p>
        </p:txBody>
      </p:sp>
    </p:spTree>
    <p:extLst>
      <p:ext uri="{BB962C8B-B14F-4D97-AF65-F5344CB8AC3E}">
        <p14:creationId xmlns:p14="http://schemas.microsoft.com/office/powerpoint/2010/main" val="640025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D061F3-B200-4513-BDD3-1F27F20E24E7}"/>
              </a:ext>
            </a:extLst>
          </p:cNvPr>
          <p:cNvSpPr>
            <a:spLocks noGrp="1" noRot="1" noChangeArrowheads="1"/>
          </p:cNvSpPr>
          <p:nvPr>
            <p:ph type="title"/>
          </p:nvPr>
        </p:nvSpPr>
        <p:spPr/>
        <p:txBody>
          <a:bodyPr/>
          <a:lstStyle/>
          <a:p>
            <a:r>
              <a:rPr lang="en-US" altLang="en-US"/>
              <a:t>How to pick spots</a:t>
            </a:r>
          </a:p>
        </p:txBody>
      </p:sp>
      <p:sp>
        <p:nvSpPr>
          <p:cNvPr id="15363" name="Rectangle 3">
            <a:extLst>
              <a:ext uri="{FF2B5EF4-FFF2-40B4-BE49-F238E27FC236}">
                <a16:creationId xmlns:a16="http://schemas.microsoft.com/office/drawing/2014/main" id="{32DF6842-A413-42C2-8056-EEE9BB3E41B9}"/>
              </a:ext>
            </a:extLst>
          </p:cNvPr>
          <p:cNvSpPr>
            <a:spLocks noGrp="1" noChangeArrowheads="1"/>
          </p:cNvSpPr>
          <p:nvPr>
            <p:ph type="body" idx="1"/>
          </p:nvPr>
        </p:nvSpPr>
        <p:spPr/>
        <p:txBody>
          <a:bodyPr/>
          <a:lstStyle/>
          <a:p>
            <a:pPr>
              <a:buFont typeface="Wingdings" panose="05000000000000000000" pitchFamily="2" charset="2"/>
              <a:buNone/>
            </a:pPr>
            <a:r>
              <a:rPr lang="en-US" altLang="en-US"/>
              <a:t>DeLorme map books are essential</a:t>
            </a:r>
          </a:p>
          <a:p>
            <a:pPr>
              <a:buFont typeface="Wingdings" panose="05000000000000000000" pitchFamily="2" charset="2"/>
              <a:buNone/>
            </a:pPr>
            <a:r>
              <a:rPr lang="en-US" altLang="en-US"/>
              <a:t>RadioMobile software helps</a:t>
            </a:r>
          </a:p>
          <a:p>
            <a:pPr>
              <a:buFont typeface="Wingdings" panose="05000000000000000000" pitchFamily="2" charset="2"/>
              <a:buNone/>
            </a:pPr>
            <a:r>
              <a:rPr lang="en-US" altLang="en-US"/>
              <a:t>Google Earth helps a little</a:t>
            </a:r>
          </a:p>
          <a:p>
            <a:pPr>
              <a:buFont typeface="Wingdings" panose="05000000000000000000" pitchFamily="2" charset="2"/>
              <a:buNone/>
            </a:pPr>
            <a:r>
              <a:rPr lang="en-US" altLang="en-US"/>
              <a:t>Pre-scouting visits prove usefulness of site</a:t>
            </a:r>
          </a:p>
          <a:p>
            <a:pPr>
              <a:buFont typeface="Wingdings" panose="05000000000000000000" pitchFamily="2" charset="2"/>
              <a:buNone/>
            </a:pPr>
            <a:endParaRPr lang="en-US" altLang="en-US"/>
          </a:p>
          <a:p>
            <a:pPr>
              <a:buFont typeface="Wingdings" panose="05000000000000000000" pitchFamily="2" charset="2"/>
              <a:buNone/>
            </a:pPr>
            <a:r>
              <a:rPr lang="en-US" altLang="en-US"/>
              <a:t>You need a place big enough and safe enough to park – or possibly spin – the car</a:t>
            </a:r>
          </a:p>
          <a:p>
            <a:pPr>
              <a:buFont typeface="Wingdings" panose="05000000000000000000" pitchFamily="2" charset="2"/>
              <a:buNone/>
            </a:pPr>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2042F73C-0AE0-481B-B4F7-D22996DE8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17" y="203708"/>
            <a:ext cx="8602283" cy="6501892"/>
          </a:xfrm>
          <a:prstGeom prst="rect">
            <a:avLst/>
          </a:prstGeom>
        </p:spPr>
      </p:pic>
    </p:spTree>
    <p:extLst>
      <p:ext uri="{BB962C8B-B14F-4D97-AF65-F5344CB8AC3E}">
        <p14:creationId xmlns:p14="http://schemas.microsoft.com/office/powerpoint/2010/main" val="731654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AE7EE5AB-1410-4343-AE35-E4DAF7D26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391400" cy="5883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53A01CB-EC5D-C9E8-6B9A-C86F854F7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90500"/>
            <a:ext cx="3388998" cy="6477000"/>
          </a:xfrm>
          <a:prstGeom prst="rect">
            <a:avLst/>
          </a:prstGeom>
        </p:spPr>
      </p:pic>
    </p:spTree>
    <p:extLst>
      <p:ext uri="{BB962C8B-B14F-4D97-AF65-F5344CB8AC3E}">
        <p14:creationId xmlns:p14="http://schemas.microsoft.com/office/powerpoint/2010/main" val="3169148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A01CB-EC5D-C9E8-6B9A-C86F854F7A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1600" y="284328"/>
            <a:ext cx="6019800" cy="6409010"/>
          </a:xfrm>
          <a:prstGeom prst="rect">
            <a:avLst/>
          </a:prstGeom>
        </p:spPr>
      </p:pic>
    </p:spTree>
    <p:extLst>
      <p:ext uri="{BB962C8B-B14F-4D97-AF65-F5344CB8AC3E}">
        <p14:creationId xmlns:p14="http://schemas.microsoft.com/office/powerpoint/2010/main" val="2529378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844D68FD-027D-4216-971D-8CD16AD39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60438"/>
            <a:ext cx="8153400" cy="4891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with low confidence">
            <a:extLst>
              <a:ext uri="{FF2B5EF4-FFF2-40B4-BE49-F238E27FC236}">
                <a16:creationId xmlns:a16="http://schemas.microsoft.com/office/drawing/2014/main" id="{DA854EF7-B748-C8B4-4525-02D19ED45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28600"/>
            <a:ext cx="6324600" cy="6324600"/>
          </a:xfrm>
          <a:prstGeom prst="rect">
            <a:avLst/>
          </a:prstGeom>
        </p:spPr>
      </p:pic>
    </p:spTree>
    <p:extLst>
      <p:ext uri="{BB962C8B-B14F-4D97-AF65-F5344CB8AC3E}">
        <p14:creationId xmlns:p14="http://schemas.microsoft.com/office/powerpoint/2010/main" val="2789727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697DD012-A474-761E-D390-4579DD697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04800"/>
            <a:ext cx="6324600" cy="6324600"/>
          </a:xfrm>
          <a:prstGeom prst="rect">
            <a:avLst/>
          </a:prstGeom>
        </p:spPr>
      </p:pic>
    </p:spTree>
    <p:extLst>
      <p:ext uri="{BB962C8B-B14F-4D97-AF65-F5344CB8AC3E}">
        <p14:creationId xmlns:p14="http://schemas.microsoft.com/office/powerpoint/2010/main" val="2439355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400B94B0-B290-4BD2-A004-CA8BFAD81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8200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62" name="Picture 6">
            <a:extLst>
              <a:ext uri="{FF2B5EF4-FFF2-40B4-BE49-F238E27FC236}">
                <a16:creationId xmlns:a16="http://schemas.microsoft.com/office/drawing/2014/main" id="{1FAA3210-42EE-49E6-B0BE-7287C063C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4676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752C243-392F-CFEE-02A4-873E7F7EF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456" y="417576"/>
            <a:ext cx="5657088" cy="6022848"/>
          </a:xfrm>
          <a:prstGeom prst="rect">
            <a:avLst/>
          </a:prstGeom>
        </p:spPr>
      </p:pic>
    </p:spTree>
    <p:extLst>
      <p:ext uri="{BB962C8B-B14F-4D97-AF65-F5344CB8AC3E}">
        <p14:creationId xmlns:p14="http://schemas.microsoft.com/office/powerpoint/2010/main" val="1832443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04FADC8-E30A-4C49-9778-6D1A40FAD739}"/>
              </a:ext>
            </a:extLst>
          </p:cNvPr>
          <p:cNvSpPr>
            <a:spLocks noGrp="1" noRot="1" noChangeArrowheads="1"/>
          </p:cNvSpPr>
          <p:nvPr>
            <p:ph type="title"/>
          </p:nvPr>
        </p:nvSpPr>
        <p:spPr/>
        <p:txBody>
          <a:bodyPr/>
          <a:lstStyle/>
          <a:p>
            <a:r>
              <a:rPr lang="en-US" altLang="en-US" dirty="0"/>
              <a:t>Who are you going to work?</a:t>
            </a:r>
          </a:p>
        </p:txBody>
      </p:sp>
      <p:sp>
        <p:nvSpPr>
          <p:cNvPr id="7171" name="Rectangle 3">
            <a:extLst>
              <a:ext uri="{FF2B5EF4-FFF2-40B4-BE49-F238E27FC236}">
                <a16:creationId xmlns:a16="http://schemas.microsoft.com/office/drawing/2014/main" id="{70730D55-52CA-4AC4-B213-1F41C983880C}"/>
              </a:ext>
            </a:extLst>
          </p:cNvPr>
          <p:cNvSpPr>
            <a:spLocks noGrp="1" noChangeArrowheads="1"/>
          </p:cNvSpPr>
          <p:nvPr>
            <p:ph type="body" idx="1"/>
          </p:nvPr>
        </p:nvSpPr>
        <p:spPr>
          <a:xfrm>
            <a:off x="457200" y="1600200"/>
            <a:ext cx="2362200" cy="4800600"/>
          </a:xfrm>
        </p:spPr>
        <p:txBody>
          <a:bodyPr/>
          <a:lstStyle/>
          <a:p>
            <a:pPr>
              <a:buFont typeface="Wingdings" panose="05000000000000000000" pitchFamily="2" charset="2"/>
              <a:buNone/>
            </a:pPr>
            <a:r>
              <a:rPr lang="en-US" altLang="en-US" dirty="0"/>
              <a:t>Fixed stations</a:t>
            </a:r>
          </a:p>
          <a:p>
            <a:pPr>
              <a:buFont typeface="Wingdings" panose="05000000000000000000" pitchFamily="2" charset="2"/>
              <a:buNone/>
            </a:pPr>
            <a:endParaRPr lang="en-US" altLang="en-US" dirty="0"/>
          </a:p>
          <a:p>
            <a:endParaRPr lang="en-US" altLang="en-US" dirty="0"/>
          </a:p>
          <a:p>
            <a:endParaRPr lang="en-US" altLang="en-US" dirty="0"/>
          </a:p>
          <a:p>
            <a:endParaRPr lang="en-US" altLang="en-US" dirty="0"/>
          </a:p>
          <a:p>
            <a:pPr>
              <a:buFont typeface="Wingdings" panose="05000000000000000000" pitchFamily="2" charset="2"/>
              <a:buNone/>
            </a:pPr>
            <a:r>
              <a:rPr lang="en-US" altLang="en-US" dirty="0"/>
              <a:t>And other</a:t>
            </a:r>
          </a:p>
          <a:p>
            <a:pPr>
              <a:buFont typeface="Wingdings" panose="05000000000000000000" pitchFamily="2" charset="2"/>
              <a:buNone/>
            </a:pPr>
            <a:r>
              <a:rPr lang="en-US" altLang="en-US" dirty="0"/>
              <a:t>Rovers</a:t>
            </a:r>
          </a:p>
        </p:txBody>
      </p:sp>
      <p:pic>
        <p:nvPicPr>
          <p:cNvPr id="7172" name="Picture 4">
            <a:extLst>
              <a:ext uri="{FF2B5EF4-FFF2-40B4-BE49-F238E27FC236}">
                <a16:creationId xmlns:a16="http://schemas.microsoft.com/office/drawing/2014/main" id="{8BF18C0D-0B03-4AA7-B820-C34CECF19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362200" y="1417638"/>
            <a:ext cx="6137275" cy="4727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equipment, trailer&#10;&#10;Description automatically generated">
            <a:extLst>
              <a:ext uri="{FF2B5EF4-FFF2-40B4-BE49-F238E27FC236}">
                <a16:creationId xmlns:a16="http://schemas.microsoft.com/office/drawing/2014/main" id="{FCAE165B-95FA-4C99-AB8C-D9A8158B9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721787"/>
            <a:ext cx="8985281" cy="3355159"/>
          </a:xfrm>
          <a:prstGeom prst="rect">
            <a:avLst/>
          </a:prstGeom>
        </p:spPr>
      </p:pic>
    </p:spTree>
    <p:extLst>
      <p:ext uri="{BB962C8B-B14F-4D97-AF65-F5344CB8AC3E}">
        <p14:creationId xmlns:p14="http://schemas.microsoft.com/office/powerpoint/2010/main" val="3782971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04FADC8-E30A-4C49-9778-6D1A40FAD739}"/>
              </a:ext>
            </a:extLst>
          </p:cNvPr>
          <p:cNvSpPr>
            <a:spLocks noGrp="1" noRot="1" noChangeArrowheads="1"/>
          </p:cNvSpPr>
          <p:nvPr>
            <p:ph type="title"/>
          </p:nvPr>
        </p:nvSpPr>
        <p:spPr/>
        <p:txBody>
          <a:bodyPr/>
          <a:lstStyle/>
          <a:p>
            <a:r>
              <a:rPr lang="en-US" altLang="en-US"/>
              <a:t>Logging</a:t>
            </a:r>
          </a:p>
        </p:txBody>
      </p:sp>
      <p:sp>
        <p:nvSpPr>
          <p:cNvPr id="7171" name="Rectangle 3">
            <a:extLst>
              <a:ext uri="{FF2B5EF4-FFF2-40B4-BE49-F238E27FC236}">
                <a16:creationId xmlns:a16="http://schemas.microsoft.com/office/drawing/2014/main" id="{70730D55-52CA-4AC4-B213-1F41C983880C}"/>
              </a:ext>
            </a:extLst>
          </p:cNvPr>
          <p:cNvSpPr>
            <a:spLocks noGrp="1" noChangeArrowheads="1"/>
          </p:cNvSpPr>
          <p:nvPr>
            <p:ph type="body" idx="1"/>
          </p:nvPr>
        </p:nvSpPr>
        <p:spPr>
          <a:xfrm>
            <a:off x="457200" y="1600200"/>
            <a:ext cx="8229600" cy="4800600"/>
          </a:xfrm>
        </p:spPr>
        <p:txBody>
          <a:bodyPr/>
          <a:lstStyle/>
          <a:p>
            <a:pPr>
              <a:buFont typeface="Wingdings" panose="05000000000000000000" pitchFamily="2" charset="2"/>
              <a:buNone/>
            </a:pPr>
            <a:r>
              <a:rPr lang="en-US" altLang="en-US"/>
              <a:t>Simplest is paper </a:t>
            </a:r>
          </a:p>
          <a:p>
            <a:pPr>
              <a:buFont typeface="Wingdings" panose="05000000000000000000" pitchFamily="2" charset="2"/>
              <a:buNone/>
            </a:pPr>
            <a:r>
              <a:rPr lang="en-US" altLang="en-US"/>
              <a:t>logging</a:t>
            </a:r>
          </a:p>
          <a:p>
            <a:pPr>
              <a:buFont typeface="Wingdings" panose="05000000000000000000" pitchFamily="2" charset="2"/>
              <a:buNone/>
            </a:pPr>
            <a:endParaRPr lang="en-US" altLang="en-US"/>
          </a:p>
          <a:p>
            <a:endParaRPr lang="en-US" altLang="en-US"/>
          </a:p>
          <a:p>
            <a:endParaRPr lang="en-US" altLang="en-US"/>
          </a:p>
          <a:p>
            <a:endParaRPr lang="en-US" altLang="en-US"/>
          </a:p>
          <a:p>
            <a:pPr>
              <a:buFont typeface="Wingdings" panose="05000000000000000000" pitchFamily="2" charset="2"/>
              <a:buNone/>
            </a:pPr>
            <a:r>
              <a:rPr lang="en-US" altLang="en-US"/>
              <a:t>Computer logging scores</a:t>
            </a:r>
          </a:p>
          <a:p>
            <a:pPr>
              <a:buFont typeface="Wingdings" panose="05000000000000000000" pitchFamily="2" charset="2"/>
              <a:buNone/>
            </a:pPr>
            <a:r>
              <a:rPr lang="en-US" altLang="en-US"/>
              <a:t>and post-processes easily</a:t>
            </a:r>
          </a:p>
        </p:txBody>
      </p:sp>
      <p:pic>
        <p:nvPicPr>
          <p:cNvPr id="7172" name="Picture 4">
            <a:extLst>
              <a:ext uri="{FF2B5EF4-FFF2-40B4-BE49-F238E27FC236}">
                <a16:creationId xmlns:a16="http://schemas.microsoft.com/office/drawing/2014/main" id="{8BF18C0D-0B03-4AA7-B820-C34CECF19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447800"/>
            <a:ext cx="343535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041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a:extLst>
              <a:ext uri="{FF2B5EF4-FFF2-40B4-BE49-F238E27FC236}">
                <a16:creationId xmlns:a16="http://schemas.microsoft.com/office/drawing/2014/main" id="{E87BC1EE-11A2-4AED-B8C1-055200029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7700"/>
            <a:ext cx="8305800" cy="5510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9368EE-926D-4073-96A3-80771F1949EE}"/>
              </a:ext>
            </a:extLst>
          </p:cNvPr>
          <p:cNvSpPr txBox="1"/>
          <p:nvPr/>
        </p:nvSpPr>
        <p:spPr>
          <a:xfrm>
            <a:off x="741716" y="1557104"/>
            <a:ext cx="3309487" cy="2246769"/>
          </a:xfrm>
          <a:prstGeom prst="rect">
            <a:avLst/>
          </a:prstGeom>
          <a:noFill/>
        </p:spPr>
        <p:txBody>
          <a:bodyPr wrap="square" rtlCol="0">
            <a:spAutoFit/>
          </a:bodyPr>
          <a:lstStyle/>
          <a:p>
            <a:r>
              <a:rPr lang="en-US" sz="2800" dirty="0"/>
              <a:t>Rovers working other rovers repetitively over trivial distances around a grid intersection.</a:t>
            </a:r>
          </a:p>
        </p:txBody>
      </p:sp>
      <p:sp>
        <p:nvSpPr>
          <p:cNvPr id="4" name="TextBox 3">
            <a:extLst>
              <a:ext uri="{FF2B5EF4-FFF2-40B4-BE49-F238E27FC236}">
                <a16:creationId xmlns:a16="http://schemas.microsoft.com/office/drawing/2014/main" id="{A6205831-1A9E-4CC1-8557-1CDBE9AE99CC}"/>
              </a:ext>
            </a:extLst>
          </p:cNvPr>
          <p:cNvSpPr txBox="1"/>
          <p:nvPr/>
        </p:nvSpPr>
        <p:spPr>
          <a:xfrm>
            <a:off x="1828800" y="591079"/>
            <a:ext cx="6629400" cy="584775"/>
          </a:xfrm>
          <a:prstGeom prst="rect">
            <a:avLst/>
          </a:prstGeom>
          <a:noFill/>
        </p:spPr>
        <p:txBody>
          <a:bodyPr wrap="square" rtlCol="0">
            <a:spAutoFit/>
          </a:bodyPr>
          <a:lstStyle/>
          <a:p>
            <a:r>
              <a:rPr lang="en-US" sz="3200" dirty="0">
                <a:latin typeface="Kartika" panose="020B0502040204020203" pitchFamily="18" charset="0"/>
                <a:cs typeface="Kartika" panose="020B0502040204020203" pitchFamily="18" charset="0"/>
              </a:rPr>
              <a:t>So What is Grid Circling?</a:t>
            </a:r>
          </a:p>
        </p:txBody>
      </p:sp>
      <p:pic>
        <p:nvPicPr>
          <p:cNvPr id="6" name="Picture 5" descr="Calendar&#10;&#10;Description automatically generated">
            <a:extLst>
              <a:ext uri="{FF2B5EF4-FFF2-40B4-BE49-F238E27FC236}">
                <a16:creationId xmlns:a16="http://schemas.microsoft.com/office/drawing/2014/main" id="{D3A7F69E-4353-4BC2-904D-32BB199EB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994" y="1117166"/>
            <a:ext cx="4531342" cy="5359834"/>
          </a:xfrm>
          <a:prstGeom prst="rect">
            <a:avLst/>
          </a:prstGeom>
        </p:spPr>
      </p:pic>
      <p:sp>
        <p:nvSpPr>
          <p:cNvPr id="7" name="TextBox 6">
            <a:extLst>
              <a:ext uri="{FF2B5EF4-FFF2-40B4-BE49-F238E27FC236}">
                <a16:creationId xmlns:a16="http://schemas.microsoft.com/office/drawing/2014/main" id="{1E1FC550-957E-4D84-9180-908BE831A858}"/>
              </a:ext>
            </a:extLst>
          </p:cNvPr>
          <p:cNvSpPr txBox="1"/>
          <p:nvPr/>
        </p:nvSpPr>
        <p:spPr>
          <a:xfrm>
            <a:off x="741717" y="4495800"/>
            <a:ext cx="2915884" cy="1200329"/>
          </a:xfrm>
          <a:prstGeom prst="rect">
            <a:avLst/>
          </a:prstGeom>
          <a:noFill/>
        </p:spPr>
        <p:txBody>
          <a:bodyPr wrap="square" rtlCol="0">
            <a:spAutoFit/>
          </a:bodyPr>
          <a:lstStyle/>
          <a:p>
            <a:r>
              <a:rPr lang="en-US" sz="2400" dirty="0"/>
              <a:t>It can lead to big scores and some</a:t>
            </a:r>
          </a:p>
          <a:p>
            <a:r>
              <a:rPr lang="en-US" sz="2400" dirty="0"/>
              <a:t>fun, but………. </a:t>
            </a:r>
          </a:p>
        </p:txBody>
      </p:sp>
    </p:spTree>
    <p:extLst>
      <p:ext uri="{BB962C8B-B14F-4D97-AF65-F5344CB8AC3E}">
        <p14:creationId xmlns:p14="http://schemas.microsoft.com/office/powerpoint/2010/main" val="3102378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9368EE-926D-4073-96A3-80771F1949EE}"/>
              </a:ext>
            </a:extLst>
          </p:cNvPr>
          <p:cNvSpPr txBox="1"/>
          <p:nvPr/>
        </p:nvSpPr>
        <p:spPr>
          <a:xfrm>
            <a:off x="761999" y="1349023"/>
            <a:ext cx="1772884" cy="523220"/>
          </a:xfrm>
          <a:prstGeom prst="rect">
            <a:avLst/>
          </a:prstGeom>
          <a:noFill/>
        </p:spPr>
        <p:txBody>
          <a:bodyPr wrap="square" rtlCol="0">
            <a:spAutoFit/>
          </a:bodyPr>
          <a:lstStyle/>
          <a:p>
            <a:r>
              <a:rPr lang="en-US" sz="2800" dirty="0"/>
              <a:t>Yes! </a:t>
            </a:r>
          </a:p>
        </p:txBody>
      </p:sp>
      <p:sp>
        <p:nvSpPr>
          <p:cNvPr id="4" name="TextBox 3">
            <a:extLst>
              <a:ext uri="{FF2B5EF4-FFF2-40B4-BE49-F238E27FC236}">
                <a16:creationId xmlns:a16="http://schemas.microsoft.com/office/drawing/2014/main" id="{A6205831-1A9E-4CC1-8557-1CDBE9AE99CC}"/>
              </a:ext>
            </a:extLst>
          </p:cNvPr>
          <p:cNvSpPr txBox="1"/>
          <p:nvPr/>
        </p:nvSpPr>
        <p:spPr>
          <a:xfrm>
            <a:off x="1905000" y="572789"/>
            <a:ext cx="6629400" cy="584775"/>
          </a:xfrm>
          <a:prstGeom prst="rect">
            <a:avLst/>
          </a:prstGeom>
          <a:noFill/>
        </p:spPr>
        <p:txBody>
          <a:bodyPr wrap="square" rtlCol="0">
            <a:spAutoFit/>
          </a:bodyPr>
          <a:lstStyle/>
          <a:p>
            <a:r>
              <a:rPr lang="en-US" sz="3200" dirty="0">
                <a:latin typeface="Kartika" panose="020B0502040204020203" pitchFamily="18" charset="0"/>
                <a:cs typeface="Kartika" panose="020B0502040204020203" pitchFamily="18" charset="0"/>
              </a:rPr>
              <a:t>What About FT-8 or FT-4?</a:t>
            </a:r>
          </a:p>
        </p:txBody>
      </p:sp>
      <p:sp>
        <p:nvSpPr>
          <p:cNvPr id="7" name="TextBox 6">
            <a:extLst>
              <a:ext uri="{FF2B5EF4-FFF2-40B4-BE49-F238E27FC236}">
                <a16:creationId xmlns:a16="http://schemas.microsoft.com/office/drawing/2014/main" id="{1E1FC550-957E-4D84-9180-908BE831A858}"/>
              </a:ext>
            </a:extLst>
          </p:cNvPr>
          <p:cNvSpPr txBox="1"/>
          <p:nvPr/>
        </p:nvSpPr>
        <p:spPr>
          <a:xfrm>
            <a:off x="567350" y="1981200"/>
            <a:ext cx="2077683" cy="1938992"/>
          </a:xfrm>
          <a:prstGeom prst="rect">
            <a:avLst/>
          </a:prstGeom>
          <a:noFill/>
        </p:spPr>
        <p:txBody>
          <a:bodyPr wrap="square" rtlCol="0">
            <a:spAutoFit/>
          </a:bodyPr>
          <a:lstStyle/>
          <a:p>
            <a:r>
              <a:rPr lang="en-US" sz="2400" dirty="0"/>
              <a:t>This is N9SD who roves with his son. They do mostly FT-8</a:t>
            </a:r>
          </a:p>
          <a:p>
            <a:r>
              <a:rPr lang="en-US" sz="2400" dirty="0"/>
              <a:t>near Milwaukee</a:t>
            </a:r>
          </a:p>
        </p:txBody>
      </p:sp>
      <p:pic>
        <p:nvPicPr>
          <p:cNvPr id="5" name="Picture 4" descr="A car parked in a parking lot&#10;&#10;Description automatically generated with medium confidence">
            <a:extLst>
              <a:ext uri="{FF2B5EF4-FFF2-40B4-BE49-F238E27FC236}">
                <a16:creationId xmlns:a16="http://schemas.microsoft.com/office/drawing/2014/main" id="{77301F4B-1390-48CE-8E17-ADCF0144A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966024"/>
            <a:ext cx="6146800" cy="4610100"/>
          </a:xfrm>
          <a:prstGeom prst="rect">
            <a:avLst/>
          </a:prstGeom>
        </p:spPr>
      </p:pic>
      <p:sp>
        <p:nvSpPr>
          <p:cNvPr id="8" name="TextBox 7">
            <a:extLst>
              <a:ext uri="{FF2B5EF4-FFF2-40B4-BE49-F238E27FC236}">
                <a16:creationId xmlns:a16="http://schemas.microsoft.com/office/drawing/2014/main" id="{A0835099-D3ED-43E3-9A9B-357DDCFDFB54}"/>
              </a:ext>
            </a:extLst>
          </p:cNvPr>
          <p:cNvSpPr txBox="1"/>
          <p:nvPr/>
        </p:nvSpPr>
        <p:spPr>
          <a:xfrm>
            <a:off x="567349" y="4029149"/>
            <a:ext cx="2077683" cy="2308324"/>
          </a:xfrm>
          <a:prstGeom prst="rect">
            <a:avLst/>
          </a:prstGeom>
          <a:noFill/>
        </p:spPr>
        <p:txBody>
          <a:bodyPr wrap="square" rtlCol="0">
            <a:spAutoFit/>
          </a:bodyPr>
          <a:lstStyle/>
          <a:p>
            <a:r>
              <a:rPr lang="en-US" sz="2400" dirty="0"/>
              <a:t>It is complex to integrate into a rover but other stations pull your signal out of the noise.</a:t>
            </a:r>
          </a:p>
        </p:txBody>
      </p:sp>
    </p:spTree>
    <p:extLst>
      <p:ext uri="{BB962C8B-B14F-4D97-AF65-F5344CB8AC3E}">
        <p14:creationId xmlns:p14="http://schemas.microsoft.com/office/powerpoint/2010/main" val="443245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2B3C899-97C8-49FE-A964-A2314303CFFB}"/>
              </a:ext>
            </a:extLst>
          </p:cNvPr>
          <p:cNvSpPr>
            <a:spLocks noGrp="1" noRot="1" noChangeArrowheads="1"/>
          </p:cNvSpPr>
          <p:nvPr>
            <p:ph type="title"/>
          </p:nvPr>
        </p:nvSpPr>
        <p:spPr/>
        <p:txBody>
          <a:bodyPr/>
          <a:lstStyle/>
          <a:p>
            <a:r>
              <a:rPr lang="en-US" altLang="en-US"/>
              <a:t>Big Keys to Success</a:t>
            </a:r>
          </a:p>
        </p:txBody>
      </p:sp>
      <p:sp>
        <p:nvSpPr>
          <p:cNvPr id="36867" name="Rectangle 3">
            <a:extLst>
              <a:ext uri="{FF2B5EF4-FFF2-40B4-BE49-F238E27FC236}">
                <a16:creationId xmlns:a16="http://schemas.microsoft.com/office/drawing/2014/main" id="{383811D4-7931-4A11-A851-B490B5AC0A96}"/>
              </a:ext>
            </a:extLst>
          </p:cNvPr>
          <p:cNvSpPr>
            <a:spLocks noGrp="1" noChangeArrowheads="1"/>
          </p:cNvSpPr>
          <p:nvPr>
            <p:ph type="body" idx="1"/>
          </p:nvPr>
        </p:nvSpPr>
        <p:spPr>
          <a:xfrm>
            <a:off x="533400" y="1447800"/>
            <a:ext cx="8229600" cy="4525963"/>
          </a:xfrm>
        </p:spPr>
        <p:txBody>
          <a:bodyPr/>
          <a:lstStyle/>
          <a:p>
            <a:pPr>
              <a:buFont typeface="Wingdings" panose="05000000000000000000" pitchFamily="2" charset="2"/>
              <a:buNone/>
            </a:pPr>
            <a:r>
              <a:rPr lang="en-US" altLang="en-US" sz="2800"/>
              <a:t>To be reliable to the fixed stations and make them come looking for you contest after contest:</a:t>
            </a:r>
          </a:p>
          <a:p>
            <a:pPr>
              <a:buFont typeface="Wingdings" panose="05000000000000000000" pitchFamily="2" charset="2"/>
              <a:buNone/>
            </a:pPr>
            <a:r>
              <a:rPr lang="en-US" altLang="en-US" sz="2800"/>
              <a:t>Make a schedule and publish within the region</a:t>
            </a:r>
          </a:p>
          <a:p>
            <a:pPr>
              <a:buFont typeface="Wingdings" panose="05000000000000000000" pitchFamily="2" charset="2"/>
              <a:buNone/>
            </a:pPr>
            <a:r>
              <a:rPr lang="en-US" altLang="en-US" sz="2800"/>
              <a:t>(Use W0UC’s google spreadsheet of activity as well as regional email reflectors)</a:t>
            </a:r>
          </a:p>
          <a:p>
            <a:pPr>
              <a:buFont typeface="Wingdings" panose="05000000000000000000" pitchFamily="2" charset="2"/>
              <a:buNone/>
            </a:pPr>
            <a:r>
              <a:rPr lang="en-US" altLang="en-US" sz="2800"/>
              <a:t>Get off of 144.200!!!  Pick a freq well away—that way fixed stations can hear you and work you easily</a:t>
            </a:r>
          </a:p>
          <a:p>
            <a:pPr>
              <a:buFont typeface="Wingdings" panose="05000000000000000000" pitchFamily="2" charset="2"/>
              <a:buNone/>
            </a:pPr>
            <a:r>
              <a:rPr lang="en-US" altLang="en-US" sz="2800"/>
              <a:t>Stay on schedule</a:t>
            </a:r>
          </a:p>
          <a:p>
            <a:pPr>
              <a:buFont typeface="Wingdings" panose="05000000000000000000" pitchFamily="2" charset="2"/>
              <a:buNone/>
            </a:pPr>
            <a:r>
              <a:rPr lang="en-US" altLang="en-US" sz="2800"/>
              <a:t>Ask for “Any other stations?” before jumping bands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3CE02DD-7DCC-4121-9980-FA538F945B33}"/>
              </a:ext>
            </a:extLst>
          </p:cNvPr>
          <p:cNvSpPr>
            <a:spLocks noGrp="1" noRot="1" noChangeArrowheads="1"/>
          </p:cNvSpPr>
          <p:nvPr>
            <p:ph type="title"/>
          </p:nvPr>
        </p:nvSpPr>
        <p:spPr/>
        <p:txBody>
          <a:bodyPr/>
          <a:lstStyle/>
          <a:p>
            <a:r>
              <a:rPr lang="en-US" altLang="en-US"/>
              <a:t>If you have one of those rigs</a:t>
            </a:r>
          </a:p>
        </p:txBody>
      </p:sp>
      <p:sp>
        <p:nvSpPr>
          <p:cNvPr id="52227" name="Rectangle 3">
            <a:extLst>
              <a:ext uri="{FF2B5EF4-FFF2-40B4-BE49-F238E27FC236}">
                <a16:creationId xmlns:a16="http://schemas.microsoft.com/office/drawing/2014/main" id="{0852B9A9-CE30-4730-817F-F40D81D0AFE1}"/>
              </a:ext>
            </a:extLst>
          </p:cNvPr>
          <p:cNvSpPr>
            <a:spLocks noGrp="1" noChangeArrowheads="1"/>
          </p:cNvSpPr>
          <p:nvPr>
            <p:ph type="body" idx="1"/>
          </p:nvPr>
        </p:nvSpPr>
        <p:spPr/>
        <p:txBody>
          <a:bodyPr/>
          <a:lstStyle/>
          <a:p>
            <a:pPr>
              <a:lnSpc>
                <a:spcPct val="90000"/>
              </a:lnSpc>
            </a:pPr>
            <a:r>
              <a:rPr lang="en-US" altLang="en-US"/>
              <a:t>We NEED you to rove!!!!</a:t>
            </a:r>
          </a:p>
          <a:p>
            <a:pPr>
              <a:lnSpc>
                <a:spcPct val="90000"/>
              </a:lnSpc>
            </a:pPr>
            <a:r>
              <a:rPr lang="en-US" altLang="en-US"/>
              <a:t>It seems simple enough doesn’t it???</a:t>
            </a:r>
          </a:p>
          <a:p>
            <a:pPr>
              <a:lnSpc>
                <a:spcPct val="90000"/>
              </a:lnSpc>
            </a:pPr>
            <a:r>
              <a:rPr lang="en-US" altLang="en-US"/>
              <a:t>Might win “Limited Rover”—might not</a:t>
            </a:r>
          </a:p>
          <a:p>
            <a:pPr>
              <a:lnSpc>
                <a:spcPct val="90000"/>
              </a:lnSpc>
              <a:buFont typeface="Wingdings" panose="05000000000000000000" pitchFamily="2" charset="2"/>
              <a:buNone/>
            </a:pPr>
            <a:endParaRPr lang="en-US" altLang="en-US"/>
          </a:p>
          <a:p>
            <a:pPr>
              <a:lnSpc>
                <a:spcPct val="90000"/>
              </a:lnSpc>
              <a:buFont typeface="Wingdings" panose="05000000000000000000" pitchFamily="2" charset="2"/>
              <a:buNone/>
            </a:pPr>
            <a:r>
              <a:rPr lang="en-US" altLang="en-US"/>
              <a:t>You do not need to be a 7-band rover. We need you out there with 1, 2, or 3 bands having fun!</a:t>
            </a:r>
          </a:p>
          <a:p>
            <a:pPr>
              <a:lnSpc>
                <a:spcPct val="90000"/>
              </a:lnSpc>
              <a:buFont typeface="Wingdings" panose="05000000000000000000" pitchFamily="2" charset="2"/>
              <a:buNone/>
            </a:pPr>
            <a:endParaRPr lang="en-US" altLang="en-US"/>
          </a:p>
          <a:p>
            <a:pPr>
              <a:lnSpc>
                <a:spcPct val="90000"/>
              </a:lnSpc>
              <a:buFont typeface="Wingdings" panose="05000000000000000000" pitchFamily="2" charset="2"/>
              <a:buNone/>
            </a:pPr>
            <a:r>
              <a:rPr lang="en-US" altLang="en-US"/>
              <a:t>Please! Rove!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3CE02DD-7DCC-4121-9980-FA538F945B33}"/>
              </a:ext>
            </a:extLst>
          </p:cNvPr>
          <p:cNvSpPr>
            <a:spLocks noGrp="1" noRot="1" noChangeArrowheads="1"/>
          </p:cNvSpPr>
          <p:nvPr>
            <p:ph type="title"/>
          </p:nvPr>
        </p:nvSpPr>
        <p:spPr/>
        <p:txBody>
          <a:bodyPr/>
          <a:lstStyle/>
          <a:p>
            <a:r>
              <a:rPr lang="en-US" b="1" i="0" dirty="0">
                <a:solidFill>
                  <a:schemeClr val="tx1"/>
                </a:solidFill>
                <a:effectLst/>
                <a:latin typeface="Helvetica Neue"/>
              </a:rPr>
              <a:t>Rover Talk Resources</a:t>
            </a:r>
            <a:endParaRPr lang="en-US" altLang="en-US" dirty="0">
              <a:solidFill>
                <a:schemeClr val="tx1"/>
              </a:solidFill>
            </a:endParaRPr>
          </a:p>
        </p:txBody>
      </p:sp>
      <p:sp>
        <p:nvSpPr>
          <p:cNvPr id="52227" name="Rectangle 3">
            <a:extLst>
              <a:ext uri="{FF2B5EF4-FFF2-40B4-BE49-F238E27FC236}">
                <a16:creationId xmlns:a16="http://schemas.microsoft.com/office/drawing/2014/main" id="{0852B9A9-CE30-4730-817F-F40D81D0AFE1}"/>
              </a:ext>
            </a:extLst>
          </p:cNvPr>
          <p:cNvSpPr>
            <a:spLocks noGrp="1" noChangeArrowheads="1"/>
          </p:cNvSpPr>
          <p:nvPr>
            <p:ph type="body" idx="1"/>
          </p:nvPr>
        </p:nvSpPr>
        <p:spPr>
          <a:xfrm>
            <a:off x="228600" y="1417638"/>
            <a:ext cx="8458200" cy="4983162"/>
          </a:xfrm>
        </p:spPr>
        <p:txBody>
          <a:bodyPr/>
          <a:lstStyle/>
          <a:p>
            <a:pPr algn="l"/>
            <a:r>
              <a:rPr lang="en-US" sz="1400" b="0" i="0" dirty="0">
                <a:effectLst/>
                <a:latin typeface="Helvetica Neue"/>
              </a:rPr>
              <a:t>This page is at</a:t>
            </a:r>
            <a:r>
              <a:rPr lang="en-US" sz="1400" b="0" i="0" dirty="0">
                <a:solidFill>
                  <a:srgbClr val="545454"/>
                </a:solidFill>
                <a:effectLst/>
                <a:latin typeface="Helvetica Neue"/>
              </a:rPr>
              <a:t>: </a:t>
            </a:r>
            <a:r>
              <a:rPr lang="en-US" sz="1400" b="0" i="0" dirty="0">
                <a:solidFill>
                  <a:srgbClr val="0083E8"/>
                </a:solidFill>
                <a:effectLst/>
                <a:latin typeface="Helvetica Neue"/>
                <a:hlinkClick r:id="rId2"/>
              </a:rPr>
              <a:t>https://w9fz.com/rovertalkresources.html</a:t>
            </a:r>
            <a:endParaRPr lang="en-US" sz="1400" b="0" i="0" dirty="0">
              <a:solidFill>
                <a:srgbClr val="545454"/>
              </a:solidFill>
              <a:effectLst/>
              <a:latin typeface="Helvetica Neue"/>
            </a:endParaRPr>
          </a:p>
          <a:p>
            <a:pPr algn="l"/>
            <a:r>
              <a:rPr lang="en-US" sz="1400" b="0" i="0" dirty="0">
                <a:effectLst/>
                <a:latin typeface="Helvetica Neue"/>
              </a:rPr>
              <a:t>Facebook “Ham Radio Rovers” Group</a:t>
            </a:r>
            <a:r>
              <a:rPr lang="en-US" sz="1400" b="0" i="0" dirty="0">
                <a:solidFill>
                  <a:srgbClr val="545454"/>
                </a:solidFill>
                <a:effectLst/>
                <a:latin typeface="Helvetica Neue"/>
              </a:rPr>
              <a:t>: </a:t>
            </a:r>
            <a:r>
              <a:rPr lang="en-US" sz="1400" b="0" i="0" dirty="0">
                <a:solidFill>
                  <a:srgbClr val="0083E8"/>
                </a:solidFill>
                <a:effectLst/>
                <a:latin typeface="Helvetica Neue"/>
                <a:hlinkClick r:id="rId3"/>
              </a:rPr>
              <a:t>https://www.facebook.com/groups/1000514463430244</a:t>
            </a:r>
            <a:endParaRPr lang="en-US" sz="1400" b="0" i="0" dirty="0">
              <a:solidFill>
                <a:srgbClr val="545454"/>
              </a:solidFill>
              <a:effectLst/>
              <a:latin typeface="Helvetica Neue"/>
            </a:endParaRPr>
          </a:p>
          <a:p>
            <a:pPr algn="l"/>
            <a:r>
              <a:rPr lang="en-US" sz="1400" b="0" i="0" dirty="0">
                <a:effectLst/>
                <a:latin typeface="Helvetica Neue"/>
              </a:rPr>
              <a:t>Northern Lights Radio Society local VHF email reflector</a:t>
            </a:r>
            <a:r>
              <a:rPr lang="en-US" sz="1400" b="0" i="0" dirty="0">
                <a:solidFill>
                  <a:srgbClr val="545454"/>
                </a:solidFill>
                <a:effectLst/>
                <a:latin typeface="Helvetica Neue"/>
              </a:rPr>
              <a:t>: </a:t>
            </a:r>
            <a:r>
              <a:rPr lang="en-US" sz="1400" b="0" i="0" dirty="0">
                <a:solidFill>
                  <a:srgbClr val="0083E8"/>
                </a:solidFill>
                <a:effectLst/>
                <a:latin typeface="Helvetica Neue"/>
                <a:hlinkClick r:id="rId4"/>
              </a:rPr>
              <a:t>https://nlrs.club/#Email%20Reflector</a:t>
            </a:r>
            <a:endParaRPr lang="en-US" sz="1400" b="0" i="0" dirty="0">
              <a:solidFill>
                <a:srgbClr val="0083E8"/>
              </a:solidFill>
              <a:effectLst/>
              <a:latin typeface="Helvetica Neue"/>
            </a:endParaRPr>
          </a:p>
          <a:p>
            <a:pPr algn="l"/>
            <a:r>
              <a:rPr lang="en-US" sz="1400" b="0" i="0" dirty="0">
                <a:effectLst/>
                <a:latin typeface="Helvetica Neue"/>
              </a:rPr>
              <a:t>Badger Contesters local VHF email reflector</a:t>
            </a:r>
            <a:r>
              <a:rPr lang="en-US" sz="1400" b="0" i="0" dirty="0">
                <a:solidFill>
                  <a:srgbClr val="545454"/>
                </a:solidFill>
                <a:effectLst/>
                <a:latin typeface="Helvetica Neue"/>
              </a:rPr>
              <a:t>: </a:t>
            </a:r>
            <a:r>
              <a:rPr lang="en-US" sz="1400" b="0" i="0" dirty="0">
                <a:solidFill>
                  <a:srgbClr val="FFC000"/>
                </a:solidFill>
                <a:effectLst/>
                <a:latin typeface="Helvetica Neue"/>
                <a:hlinkClick r:id="rId5"/>
              </a:rPr>
              <a:t>https://badgercontesters.org/#Email%20Reflector</a:t>
            </a:r>
            <a:endParaRPr lang="en-US" sz="1400" b="0" i="0" dirty="0">
              <a:solidFill>
                <a:srgbClr val="FFC000"/>
              </a:solidFill>
              <a:effectLst/>
              <a:latin typeface="Helvetica Neue"/>
            </a:endParaRPr>
          </a:p>
          <a:p>
            <a:pPr algn="l"/>
            <a:r>
              <a:rPr lang="en-US" sz="1400" b="0" i="0" dirty="0">
                <a:effectLst/>
                <a:latin typeface="Helvetica Neue"/>
              </a:rPr>
              <a:t>EXAMPLE of W0UC’s Upper Midwest Contact Activity spreadsheet with tabs for Fixed stations and Rovers: </a:t>
            </a:r>
            <a:r>
              <a:rPr lang="en-US" sz="1400" b="0" i="0" dirty="0">
                <a:solidFill>
                  <a:srgbClr val="0083E8"/>
                </a:solidFill>
                <a:effectLst/>
                <a:latin typeface="Helvetica Neue"/>
                <a:hlinkClick r:id="rId6"/>
              </a:rPr>
              <a:t>https://tinyurl.com/VHFss2022</a:t>
            </a:r>
            <a:r>
              <a:rPr lang="en-US" sz="1400" b="0" i="0" dirty="0">
                <a:solidFill>
                  <a:srgbClr val="545454"/>
                </a:solidFill>
                <a:effectLst/>
                <a:latin typeface="Helvetica Neue"/>
              </a:rPr>
              <a:t> </a:t>
            </a:r>
            <a:r>
              <a:rPr lang="en-US" sz="1400" b="0" i="0" dirty="0">
                <a:effectLst/>
                <a:latin typeface="Helvetica Neue"/>
              </a:rPr>
              <a:t>(example only of a past event—each new event is </a:t>
            </a:r>
            <a:r>
              <a:rPr lang="en-US" sz="1400" b="0" i="0" dirty="0" err="1">
                <a:effectLst/>
                <a:latin typeface="Helvetica Neue"/>
              </a:rPr>
              <a:t>announcd</a:t>
            </a:r>
            <a:r>
              <a:rPr lang="en-US" sz="1400" b="0" i="0" dirty="0">
                <a:effectLst/>
                <a:latin typeface="Helvetica Neue"/>
              </a:rPr>
              <a:t> on the NLRS email reflector)</a:t>
            </a:r>
          </a:p>
          <a:p>
            <a:pPr algn="l"/>
            <a:endParaRPr lang="en-US" sz="1400" b="0" i="0" dirty="0">
              <a:effectLst/>
              <a:latin typeface="Helvetica Neue"/>
            </a:endParaRPr>
          </a:p>
          <a:p>
            <a:pPr algn="l"/>
            <a:r>
              <a:rPr lang="en-US" sz="1400" b="0" i="0" dirty="0">
                <a:effectLst/>
                <a:latin typeface="Helvetica Neue"/>
              </a:rPr>
              <a:t>Notable Rovers on QRZ.com</a:t>
            </a:r>
            <a:br>
              <a:rPr lang="en-US" sz="1400" b="0" i="0" dirty="0">
                <a:solidFill>
                  <a:srgbClr val="545454"/>
                </a:solidFill>
                <a:effectLst/>
                <a:latin typeface="Helvetica Neue"/>
              </a:rPr>
            </a:br>
            <a:r>
              <a:rPr lang="en-US" sz="1400" b="0" i="0" dirty="0">
                <a:effectLst/>
                <a:latin typeface="Helvetica Neue"/>
              </a:rPr>
              <a:t>K2EZ</a:t>
            </a:r>
            <a:r>
              <a:rPr lang="en-US" sz="1400" b="0" i="0" dirty="0">
                <a:solidFill>
                  <a:srgbClr val="545454"/>
                </a:solidFill>
                <a:effectLst/>
                <a:latin typeface="Helvetica Neue"/>
              </a:rPr>
              <a:t> </a:t>
            </a:r>
            <a:r>
              <a:rPr lang="en-US" sz="1400" b="0" i="0" dirty="0">
                <a:solidFill>
                  <a:srgbClr val="0083E8"/>
                </a:solidFill>
                <a:effectLst/>
                <a:latin typeface="Helvetica Neue"/>
                <a:hlinkClick r:id="rId7"/>
              </a:rPr>
              <a:t>https://www.qrz.com/db/K2EZ</a:t>
            </a:r>
            <a:br>
              <a:rPr lang="en-US" sz="1400" b="0" i="0" dirty="0">
                <a:solidFill>
                  <a:srgbClr val="545454"/>
                </a:solidFill>
                <a:effectLst/>
                <a:latin typeface="Helvetica Neue"/>
              </a:rPr>
            </a:br>
            <a:r>
              <a:rPr lang="en-US" sz="1400" b="0" i="0" dirty="0">
                <a:effectLst/>
                <a:latin typeface="Helvetica Neue"/>
              </a:rPr>
              <a:t>N0LD</a:t>
            </a:r>
            <a:r>
              <a:rPr lang="en-US" sz="1400" b="0" i="0" dirty="0">
                <a:solidFill>
                  <a:srgbClr val="545454"/>
                </a:solidFill>
                <a:effectLst/>
                <a:latin typeface="Helvetica Neue"/>
              </a:rPr>
              <a:t> </a:t>
            </a:r>
            <a:r>
              <a:rPr lang="en-US" sz="1400" b="0" i="0" dirty="0">
                <a:solidFill>
                  <a:srgbClr val="0083E8"/>
                </a:solidFill>
                <a:effectLst/>
                <a:latin typeface="Helvetica Neue"/>
                <a:hlinkClick r:id="rId8"/>
              </a:rPr>
              <a:t>https://www.qrz.com/db/N0LD</a:t>
            </a:r>
            <a:endParaRPr lang="en-US" sz="1400" b="0" i="0" dirty="0">
              <a:solidFill>
                <a:srgbClr val="0083E8"/>
              </a:solidFill>
              <a:effectLst/>
              <a:latin typeface="Helvetica Neue"/>
            </a:endParaRPr>
          </a:p>
          <a:p>
            <a:pPr algn="l"/>
            <a:endParaRPr lang="en-US" sz="1400" b="0" i="0" dirty="0">
              <a:solidFill>
                <a:srgbClr val="545454"/>
              </a:solidFill>
              <a:effectLst/>
              <a:latin typeface="Helvetica Neue"/>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WA5VJB Antenna articles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https://www.wa5vjb.com/references.html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Radio Mobile terrain software for Ham use: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https://www.ve2dbe.com/english1.html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b="0" i="0" dirty="0">
              <a:solidFill>
                <a:srgbClr val="545454"/>
              </a:solidFill>
              <a:effectLst/>
              <a:latin typeface="Helvetica Neue"/>
            </a:endParaRPr>
          </a:p>
          <a:p>
            <a:pPr algn="l"/>
            <a:r>
              <a:rPr lang="en-US" sz="1400" b="0" i="0" dirty="0">
                <a:effectLst/>
                <a:latin typeface="Helvetica Neue"/>
              </a:rPr>
              <a:t>Central States VHF Society is having their annual conference in La Crosse, WI on July 22nd and July 23rd. Website is not up (yet) for it but the weblink will be </a:t>
            </a:r>
            <a:r>
              <a:rPr lang="en-US" sz="1400" b="0" i="0" dirty="0">
                <a:solidFill>
                  <a:srgbClr val="0083E8"/>
                </a:solidFill>
                <a:effectLst/>
                <a:latin typeface="Helvetica Neue"/>
                <a:hlinkClick r:id="rId11"/>
              </a:rPr>
              <a:t>https://2022.csvhfs.org</a:t>
            </a:r>
            <a:r>
              <a:rPr lang="en-US" sz="1400" b="0" i="0" dirty="0">
                <a:solidFill>
                  <a:srgbClr val="545454"/>
                </a:solidFill>
                <a:effectLst/>
                <a:latin typeface="Helvetica Neue"/>
              </a:rPr>
              <a:t> . </a:t>
            </a:r>
            <a:r>
              <a:rPr lang="en-US" sz="1400" b="0" i="0" dirty="0">
                <a:effectLst/>
                <a:latin typeface="Helvetica Neue"/>
              </a:rPr>
              <a:t>In addition to all the technical talks and socializing, there is “Rover Row” on Friday morning from 8am to Noon where many rovers give “shack tours” of their rovers. Lot’s of good ideas shared.</a:t>
            </a:r>
          </a:p>
          <a:p>
            <a:pPr algn="l"/>
            <a:r>
              <a:rPr lang="en-US" sz="1400" b="0" i="0">
                <a:effectLst/>
                <a:latin typeface="Helvetica Neue"/>
              </a:rPr>
              <a:t>And </a:t>
            </a:r>
            <a:r>
              <a:rPr lang="en-US" sz="1400" b="0" i="0" dirty="0">
                <a:effectLst/>
                <a:latin typeface="Helvetica Neue"/>
              </a:rPr>
              <a:t>this PowerPoint will be at</a:t>
            </a:r>
            <a:r>
              <a:rPr lang="en-US" sz="1400" b="0" i="0" dirty="0">
                <a:solidFill>
                  <a:srgbClr val="545454"/>
                </a:solidFill>
                <a:effectLst/>
                <a:latin typeface="Helvetica Neue"/>
              </a:rPr>
              <a:t>: </a:t>
            </a:r>
            <a:r>
              <a:rPr lang="en-US" sz="1400" b="0" i="0" dirty="0">
                <a:solidFill>
                  <a:srgbClr val="0083E8"/>
                </a:solidFill>
                <a:effectLst/>
                <a:latin typeface="Helvetica Neue"/>
                <a:hlinkClick r:id="rId12"/>
              </a:rPr>
              <a:t>https://w9fz.com/ham/FLARC_RoverTalk22.pptx</a:t>
            </a:r>
            <a:endParaRPr lang="en-US" sz="1400" b="0" i="0" dirty="0">
              <a:solidFill>
                <a:srgbClr val="545454"/>
              </a:solidFill>
              <a:effectLst/>
              <a:latin typeface="Helvetica Neue"/>
            </a:endParaRPr>
          </a:p>
          <a:p>
            <a:pPr marL="0" indent="0">
              <a:lnSpc>
                <a:spcPct val="90000"/>
              </a:lnSpc>
              <a:buNone/>
            </a:pPr>
            <a:endParaRPr lang="en-US" altLang="en-US" dirty="0"/>
          </a:p>
        </p:txBody>
      </p:sp>
    </p:spTree>
    <p:extLst>
      <p:ext uri="{BB962C8B-B14F-4D97-AF65-F5344CB8AC3E}">
        <p14:creationId xmlns:p14="http://schemas.microsoft.com/office/powerpoint/2010/main" val="2501043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449EDAA-D2C3-4C77-B126-77E115A3D7F3}"/>
              </a:ext>
            </a:extLst>
          </p:cNvPr>
          <p:cNvSpPr>
            <a:spLocks noGrp="1" noRot="1" noChangeArrowheads="1"/>
          </p:cNvSpPr>
          <p:nvPr>
            <p:ph type="title"/>
          </p:nvPr>
        </p:nvSpPr>
        <p:spPr/>
        <p:txBody>
          <a:bodyPr/>
          <a:lstStyle/>
          <a:p>
            <a:r>
              <a:rPr lang="en-US" altLang="en-US"/>
              <a:t>We have bands at:</a:t>
            </a:r>
          </a:p>
        </p:txBody>
      </p:sp>
      <p:sp>
        <p:nvSpPr>
          <p:cNvPr id="11267" name="Rectangle 3">
            <a:extLst>
              <a:ext uri="{FF2B5EF4-FFF2-40B4-BE49-F238E27FC236}">
                <a16:creationId xmlns:a16="http://schemas.microsoft.com/office/drawing/2014/main" id="{5CFA387A-7BE9-40B4-A7D2-DF05A05953BE}"/>
              </a:ext>
            </a:extLst>
          </p:cNvPr>
          <p:cNvSpPr>
            <a:spLocks noGrp="1" noChangeArrowheads="1"/>
          </p:cNvSpPr>
          <p:nvPr>
            <p:ph type="body" idx="1"/>
          </p:nvPr>
        </p:nvSpPr>
        <p:spPr/>
        <p:txBody>
          <a:bodyPr/>
          <a:lstStyle/>
          <a:p>
            <a:r>
              <a:rPr lang="en-US" altLang="en-US" b="1"/>
              <a:t>50-54 MHz             6 Meters</a:t>
            </a:r>
          </a:p>
          <a:p>
            <a:r>
              <a:rPr lang="en-US" altLang="en-US" b="1"/>
              <a:t>144-148 MHz          2 Meters</a:t>
            </a:r>
          </a:p>
          <a:p>
            <a:r>
              <a:rPr lang="en-US" altLang="en-US" sz="2400"/>
              <a:t>222-225 MHz</a:t>
            </a:r>
          </a:p>
          <a:p>
            <a:r>
              <a:rPr lang="en-US" altLang="en-US" b="1"/>
              <a:t>420-450 MHz         70 cm</a:t>
            </a:r>
          </a:p>
          <a:p>
            <a:r>
              <a:rPr lang="en-US" altLang="en-US" sz="2400"/>
              <a:t>902-928 MHz</a:t>
            </a:r>
          </a:p>
          <a:p>
            <a:r>
              <a:rPr lang="en-US" altLang="en-US" sz="2000"/>
              <a:t>1240-1300 MHz</a:t>
            </a:r>
          </a:p>
          <a:p>
            <a:r>
              <a:rPr lang="en-US" altLang="en-US" sz="2000"/>
              <a:t>2300-2310 MHz</a:t>
            </a:r>
          </a:p>
          <a:p>
            <a:r>
              <a:rPr lang="en-US" altLang="en-US" sz="2000"/>
              <a:t>And higher</a:t>
            </a:r>
          </a:p>
          <a:p>
            <a:pPr>
              <a:buFont typeface="Wingdings" panose="05000000000000000000" pitchFamily="2" charset="2"/>
              <a:buNone/>
            </a:pPr>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23985F4-893C-4D07-8257-3E59521FBFDF}"/>
              </a:ext>
            </a:extLst>
          </p:cNvPr>
          <p:cNvSpPr>
            <a:spLocks noGrp="1" noRot="1" noChangeArrowheads="1"/>
          </p:cNvSpPr>
          <p:nvPr>
            <p:ph type="title"/>
          </p:nvPr>
        </p:nvSpPr>
        <p:spPr/>
        <p:txBody>
          <a:bodyPr/>
          <a:lstStyle/>
          <a:p>
            <a:r>
              <a:rPr lang="en-US" altLang="en-US"/>
              <a:t>Versatile Rigs – Do you own one?</a:t>
            </a:r>
          </a:p>
        </p:txBody>
      </p:sp>
      <p:sp>
        <p:nvSpPr>
          <p:cNvPr id="8195" name="Rectangle 3">
            <a:extLst>
              <a:ext uri="{FF2B5EF4-FFF2-40B4-BE49-F238E27FC236}">
                <a16:creationId xmlns:a16="http://schemas.microsoft.com/office/drawing/2014/main" id="{33F7D9E6-82E2-460C-B025-FAC56097E4BB}"/>
              </a:ext>
            </a:extLst>
          </p:cNvPr>
          <p:cNvSpPr>
            <a:spLocks noGrp="1" noChangeArrowheads="1"/>
          </p:cNvSpPr>
          <p:nvPr>
            <p:ph type="body" idx="1"/>
          </p:nvPr>
        </p:nvSpPr>
        <p:spPr>
          <a:xfrm>
            <a:off x="381000" y="5715000"/>
            <a:ext cx="8229600" cy="609600"/>
          </a:xfrm>
        </p:spPr>
        <p:txBody>
          <a:bodyPr/>
          <a:lstStyle/>
          <a:p>
            <a:pPr algn="ctr">
              <a:buFont typeface="Wingdings" panose="05000000000000000000" pitchFamily="2" charset="2"/>
              <a:buNone/>
            </a:pPr>
            <a:r>
              <a:rPr lang="en-US" altLang="en-US"/>
              <a:t>Include 6 meters, 2 meters, and 70 cm !!</a:t>
            </a:r>
          </a:p>
        </p:txBody>
      </p:sp>
      <p:pic>
        <p:nvPicPr>
          <p:cNvPr id="8200" name="Picture 8">
            <a:extLst>
              <a:ext uri="{FF2B5EF4-FFF2-40B4-BE49-F238E27FC236}">
                <a16:creationId xmlns:a16="http://schemas.microsoft.com/office/drawing/2014/main" id="{013106D9-D7DC-41C7-A4EF-8EEB2144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52800"/>
            <a:ext cx="4657725" cy="231775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a:extLst>
              <a:ext uri="{FF2B5EF4-FFF2-40B4-BE49-F238E27FC236}">
                <a16:creationId xmlns:a16="http://schemas.microsoft.com/office/drawing/2014/main" id="{5A031627-963C-4AAD-BFB4-9C6A0AC8E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335338"/>
            <a:ext cx="3352800" cy="231775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a:extLst>
              <a:ext uri="{FF2B5EF4-FFF2-40B4-BE49-F238E27FC236}">
                <a16:creationId xmlns:a16="http://schemas.microsoft.com/office/drawing/2014/main" id="{5FD7B996-F4D2-48D9-B822-7D26EEB9A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524000"/>
            <a:ext cx="4029075" cy="18446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ED3E8164-4C9C-4056-BB11-569C25D0D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47800"/>
            <a:ext cx="2984500" cy="190817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92369068-6C6C-49D6-ACD8-789A8656D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048000"/>
            <a:ext cx="3200400" cy="1355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0618BB5-BA88-43FD-86F5-D211173D0361}"/>
              </a:ext>
            </a:extLst>
          </p:cNvPr>
          <p:cNvSpPr>
            <a:spLocks noGrp="1" noRot="1" noChangeArrowheads="1"/>
          </p:cNvSpPr>
          <p:nvPr>
            <p:ph type="title"/>
          </p:nvPr>
        </p:nvSpPr>
        <p:spPr/>
        <p:txBody>
          <a:bodyPr/>
          <a:lstStyle/>
          <a:p>
            <a:r>
              <a:rPr lang="en-US" altLang="en-US"/>
              <a:t>Put the rig in the car</a:t>
            </a:r>
          </a:p>
        </p:txBody>
      </p:sp>
      <p:sp>
        <p:nvSpPr>
          <p:cNvPr id="24579" name="Rectangle 3">
            <a:extLst>
              <a:ext uri="{FF2B5EF4-FFF2-40B4-BE49-F238E27FC236}">
                <a16:creationId xmlns:a16="http://schemas.microsoft.com/office/drawing/2014/main" id="{276ABD3A-6638-44EE-8098-1D5DF28A6C22}"/>
              </a:ext>
            </a:extLst>
          </p:cNvPr>
          <p:cNvSpPr>
            <a:spLocks noGrp="1" noChangeArrowheads="1"/>
          </p:cNvSpPr>
          <p:nvPr>
            <p:ph type="body" idx="1"/>
          </p:nvPr>
        </p:nvSpPr>
        <p:spPr>
          <a:xfrm>
            <a:off x="6400800" y="5562600"/>
            <a:ext cx="1828800" cy="762000"/>
          </a:xfrm>
        </p:spPr>
        <p:txBody>
          <a:bodyPr/>
          <a:lstStyle/>
          <a:p>
            <a:pPr>
              <a:buFont typeface="Wingdings" panose="05000000000000000000" pitchFamily="2" charset="2"/>
              <a:buNone/>
            </a:pPr>
            <a:r>
              <a:rPr lang="en-US" altLang="en-US"/>
              <a:t>Front seat</a:t>
            </a:r>
          </a:p>
        </p:txBody>
      </p:sp>
      <p:pic>
        <p:nvPicPr>
          <p:cNvPr id="24580" name="Picture 4">
            <a:extLst>
              <a:ext uri="{FF2B5EF4-FFF2-40B4-BE49-F238E27FC236}">
                <a16:creationId xmlns:a16="http://schemas.microsoft.com/office/drawing/2014/main" id="{AE9F87F2-0B01-45CD-90A8-68B9C0FD9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4343400" cy="4178300"/>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a:extLst>
              <a:ext uri="{FF2B5EF4-FFF2-40B4-BE49-F238E27FC236}">
                <a16:creationId xmlns:a16="http://schemas.microsoft.com/office/drawing/2014/main" id="{B47C3190-71C8-4C0B-8DE8-2EF29B49B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4872038" cy="3848100"/>
          </a:xfrm>
          <a:prstGeom prst="rect">
            <a:avLst/>
          </a:prstGeom>
          <a:noFill/>
          <a:extLst>
            <a:ext uri="{909E8E84-426E-40DD-AFC4-6F175D3DCCD1}">
              <a14:hiddenFill xmlns:a14="http://schemas.microsoft.com/office/drawing/2010/main">
                <a:solidFill>
                  <a:srgbClr val="FFFFFF"/>
                </a:solidFill>
              </a14:hiddenFill>
            </a:ext>
          </a:extLst>
        </p:spPr>
      </p:pic>
      <p:sp>
        <p:nvSpPr>
          <p:cNvPr id="24582" name="Text Box 6">
            <a:extLst>
              <a:ext uri="{FF2B5EF4-FFF2-40B4-BE49-F238E27FC236}">
                <a16:creationId xmlns:a16="http://schemas.microsoft.com/office/drawing/2014/main" id="{1C7919EF-CB8D-4F4F-B590-A0DFE9147557}"/>
              </a:ext>
            </a:extLst>
          </p:cNvPr>
          <p:cNvSpPr txBox="1">
            <a:spLocks noChangeArrowheads="1"/>
          </p:cNvSpPr>
          <p:nvPr/>
        </p:nvSpPr>
        <p:spPr bwMode="auto">
          <a:xfrm>
            <a:off x="822325" y="1573213"/>
            <a:ext cx="21494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Back Seat</a:t>
            </a:r>
          </a:p>
        </p:txBody>
      </p:sp>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972</TotalTime>
  <Words>1066</Words>
  <Application>Microsoft Office PowerPoint</Application>
  <PresentationFormat>On-screen Show (4:3)</PresentationFormat>
  <Paragraphs>158</Paragraphs>
  <Slides>66</Slides>
  <Notes>4</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Garamond</vt:lpstr>
      <vt:lpstr>Helvetica Neue</vt:lpstr>
      <vt:lpstr>Kartika</vt:lpstr>
      <vt:lpstr>Wingdings</vt:lpstr>
      <vt:lpstr>Stream</vt:lpstr>
      <vt:lpstr>Getting Started in  VHF Roving</vt:lpstr>
      <vt:lpstr>PowerPoint Presentation</vt:lpstr>
      <vt:lpstr>PowerPoint Presentation</vt:lpstr>
      <vt:lpstr>PowerPoint Presentation</vt:lpstr>
      <vt:lpstr>PowerPoint Presentation</vt:lpstr>
      <vt:lpstr>PowerPoint Presentation</vt:lpstr>
      <vt:lpstr>We have bands at:</vt:lpstr>
      <vt:lpstr>Versatile Rigs – Do you own one?</vt:lpstr>
      <vt:lpstr>Put the rig in the car</vt:lpstr>
      <vt:lpstr>Put the rig in the car</vt:lpstr>
      <vt:lpstr>Put the rig in the car</vt:lpstr>
      <vt:lpstr>Operating: Rover</vt:lpstr>
      <vt:lpstr>Hook up to DC</vt:lpstr>
      <vt:lpstr>Hook up to DC</vt:lpstr>
      <vt:lpstr>Coax</vt:lpstr>
      <vt:lpstr>PowerPoint Presentation</vt:lpstr>
      <vt:lpstr>PowerPoint Presentation</vt:lpstr>
      <vt:lpstr>Antennas</vt:lpstr>
      <vt:lpstr>Operating: Rover</vt:lpstr>
      <vt:lpstr>Operating: Rover</vt:lpstr>
      <vt:lpstr>PowerPoint Presentation</vt:lpstr>
      <vt:lpstr>PowerPoint Presentation</vt:lpstr>
      <vt:lpstr>Commercial Beams</vt:lpstr>
      <vt:lpstr>WA5VJB “Cheap” Yagis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6 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Grid Corners are Nearby</vt:lpstr>
      <vt:lpstr>Grid Corners are Nearby</vt:lpstr>
      <vt:lpstr>Grid Corners are Nearby</vt:lpstr>
      <vt:lpstr>Grid Corners are Nearby</vt:lpstr>
      <vt:lpstr>Operating: Rover Sites</vt:lpstr>
      <vt:lpstr>How to pick spots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are you going to work?</vt:lpstr>
      <vt:lpstr>Logging</vt:lpstr>
      <vt:lpstr>PowerPoint Presentation</vt:lpstr>
      <vt:lpstr>PowerPoint Presentation</vt:lpstr>
      <vt:lpstr>PowerPoint Presentation</vt:lpstr>
      <vt:lpstr>Big Keys to Success</vt:lpstr>
      <vt:lpstr>If you have one of those rigs</vt:lpstr>
      <vt:lpstr>Rover Talk Resources</vt:lpstr>
    </vt:vector>
  </TitlesOfParts>
  <Company>Richwood Timber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in  VHF Roving</dc:title>
  <dc:creator>Bruce Richardson</dc:creator>
  <cp:lastModifiedBy>Bruce Richardson</cp:lastModifiedBy>
  <cp:revision>27</cp:revision>
  <dcterms:created xsi:type="dcterms:W3CDTF">2014-04-24T14:49:00Z</dcterms:created>
  <dcterms:modified xsi:type="dcterms:W3CDTF">2022-05-17T05:08:48Z</dcterms:modified>
</cp:coreProperties>
</file>